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9" r:id="rId3"/>
    <p:sldId id="271" r:id="rId4"/>
    <p:sldId id="270" r:id="rId5"/>
    <p:sldId id="290" r:id="rId6"/>
    <p:sldId id="262" r:id="rId7"/>
    <p:sldId id="291" r:id="rId8"/>
    <p:sldId id="263" r:id="rId9"/>
    <p:sldId id="292" r:id="rId10"/>
    <p:sldId id="266" r:id="rId11"/>
    <p:sldId id="293" r:id="rId12"/>
    <p:sldId id="269" r:id="rId13"/>
    <p:sldId id="294" r:id="rId14"/>
    <p:sldId id="274" r:id="rId15"/>
    <p:sldId id="295" r:id="rId16"/>
    <p:sldId id="276" r:id="rId17"/>
    <p:sldId id="296" r:id="rId18"/>
    <p:sldId id="278" r:id="rId19"/>
    <p:sldId id="297" r:id="rId20"/>
    <p:sldId id="280" r:id="rId21"/>
    <p:sldId id="287" r:id="rId22"/>
    <p:sldId id="303" r:id="rId23"/>
    <p:sldId id="304" r:id="rId24"/>
    <p:sldId id="301" r:id="rId25"/>
    <p:sldId id="305" r:id="rId26"/>
    <p:sldId id="307" r:id="rId27"/>
    <p:sldId id="306" r:id="rId28"/>
    <p:sldId id="308" r:id="rId29"/>
    <p:sldId id="298" r:id="rId30"/>
    <p:sldId id="299" r:id="rId31"/>
    <p:sldId id="300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4" autoAdjust="0"/>
    <p:restoredTop sz="94660"/>
  </p:normalViewPr>
  <p:slideViewPr>
    <p:cSldViewPr>
      <p:cViewPr>
        <p:scale>
          <a:sx n="66" d="100"/>
          <a:sy n="66" d="100"/>
        </p:scale>
        <p:origin x="38" y="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F3B-574B-46AD-BB3D-D56DA5123D8B}" type="datetimeFigureOut">
              <a:rPr lang="fr-FR" smtClean="0"/>
              <a:t>30/04/2016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7EE-34E5-412E-A790-A8CC1B3152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91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F3B-574B-46AD-BB3D-D56DA5123D8B}" type="datetimeFigureOut">
              <a:rPr lang="fr-FR" smtClean="0"/>
              <a:t>30/04/2016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7EE-34E5-412E-A790-A8CC1B3152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52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F3B-574B-46AD-BB3D-D56DA5123D8B}" type="datetimeFigureOut">
              <a:rPr lang="fr-FR" smtClean="0"/>
              <a:t>30/04/2016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7EE-34E5-412E-A790-A8CC1B3152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27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F3B-574B-46AD-BB3D-D56DA5123D8B}" type="datetimeFigureOut">
              <a:rPr lang="fr-FR" smtClean="0"/>
              <a:t>30/04/2016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7EE-34E5-412E-A790-A8CC1B3152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62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F3B-574B-46AD-BB3D-D56DA5123D8B}" type="datetimeFigureOut">
              <a:rPr lang="fr-FR" smtClean="0"/>
              <a:t>30/04/2016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7EE-34E5-412E-A790-A8CC1B3152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F3B-574B-46AD-BB3D-D56DA5123D8B}" type="datetimeFigureOut">
              <a:rPr lang="fr-FR" smtClean="0"/>
              <a:t>30/04/2016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7EE-34E5-412E-A790-A8CC1B3152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4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F3B-574B-46AD-BB3D-D56DA5123D8B}" type="datetimeFigureOut">
              <a:rPr lang="fr-FR" smtClean="0"/>
              <a:t>30/04/2016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7EE-34E5-412E-A790-A8CC1B3152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2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F3B-574B-46AD-BB3D-D56DA5123D8B}" type="datetimeFigureOut">
              <a:rPr lang="fr-FR" smtClean="0"/>
              <a:t>30/04/2016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7EE-34E5-412E-A790-A8CC1B3152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02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F3B-574B-46AD-BB3D-D56DA5123D8B}" type="datetimeFigureOut">
              <a:rPr lang="fr-FR" smtClean="0"/>
              <a:t>30/04/2016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7EE-34E5-412E-A790-A8CC1B3152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0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F3B-574B-46AD-BB3D-D56DA5123D8B}" type="datetimeFigureOut">
              <a:rPr lang="fr-FR" smtClean="0"/>
              <a:t>30/04/2016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7EE-34E5-412E-A790-A8CC1B3152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71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F3B-574B-46AD-BB3D-D56DA5123D8B}" type="datetimeFigureOut">
              <a:rPr lang="fr-FR" smtClean="0"/>
              <a:t>30/04/2016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E7EE-34E5-412E-A790-A8CC1B3152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82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D8F3B-574B-46AD-BB3D-D56DA5123D8B}" type="datetimeFigureOut">
              <a:rPr lang="fr-FR" smtClean="0"/>
              <a:t>30/04/2016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3E7EE-34E5-412E-A790-A8CC1B3152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05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5" t="14445" r="16023" b="13111"/>
          <a:stretch/>
        </p:blipFill>
        <p:spPr bwMode="auto">
          <a:xfrm>
            <a:off x="-36512" y="409575"/>
            <a:ext cx="8825086" cy="654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9" y="4799087"/>
            <a:ext cx="1398065" cy="11489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58" y="4730302"/>
            <a:ext cx="1054041" cy="1148905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958567" y="1711871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ndalus" panose="02020603050405020304" pitchFamily="18" charset="-78"/>
                <a:cs typeface="Andalus" panose="02020603050405020304" pitchFamily="18" charset="-78"/>
              </a:rPr>
              <a:t>Robotisation de la ligne </a:t>
            </a:r>
            <a:r>
              <a:rPr lang="fr-FR" dirty="0" err="1">
                <a:latin typeface="Andalus" panose="02020603050405020304" pitchFamily="18" charset="-78"/>
                <a:cs typeface="Andalus" panose="02020603050405020304" pitchFamily="18" charset="-78"/>
              </a:rPr>
              <a:t>transitique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200800" y="5959799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Cindy JAFFRE</a:t>
            </a:r>
          </a:p>
          <a:p>
            <a:pPr algn="r"/>
            <a:r>
              <a:rPr lang="fr-FR" dirty="0"/>
              <a:t>Simon BOURGET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604448" y="6606130"/>
            <a:ext cx="539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71346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5" t="14445" r="16023" b="13111"/>
          <a:stretch/>
        </p:blipFill>
        <p:spPr bwMode="auto">
          <a:xfrm>
            <a:off x="-36512" y="409575"/>
            <a:ext cx="8825086" cy="654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9" y="4799087"/>
            <a:ext cx="1398065" cy="11489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58" y="4730302"/>
            <a:ext cx="1054041" cy="1148905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958567" y="1711871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ndalus" panose="02020603050405020304" pitchFamily="18" charset="-78"/>
                <a:cs typeface="Andalus" panose="02020603050405020304" pitchFamily="18" charset="-78"/>
              </a:rPr>
              <a:t>Robotisation de la ligne </a:t>
            </a:r>
            <a:r>
              <a:rPr lang="fr-FR" dirty="0" err="1">
                <a:latin typeface="Andalus" panose="02020603050405020304" pitchFamily="18" charset="-78"/>
                <a:cs typeface="Andalus" panose="02020603050405020304" pitchFamily="18" charset="-78"/>
              </a:rPr>
              <a:t>transitique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8782" y="622623"/>
            <a:ext cx="72008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-108520" y="-99392"/>
            <a:ext cx="9361040" cy="705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93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-0.01042 L 0.2757 -0.4305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38889 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0" y="15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89 0.00092 L -0.20469 0.36203 " pathEditMode="relative" rAng="0" ptsTypes="AA">
                                      <p:cBhvr>
                                        <p:cTn id="1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Sémaphores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604448" y="6606130"/>
            <a:ext cx="539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6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79277" y="2684169"/>
            <a:ext cx="18473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80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865921"/>
              </p:ext>
            </p:extLst>
          </p:nvPr>
        </p:nvGraphicFramePr>
        <p:xfrm>
          <a:off x="0" y="72048"/>
          <a:ext cx="9144000" cy="548640"/>
        </p:xfrm>
        <a:graphic>
          <a:graphicData uri="http://schemas.openxmlformats.org/drawingml/2006/table">
            <a:tbl>
              <a:tblPr/>
              <a:tblGrid>
                <a:gridCol w="772330">
                  <a:extLst>
                    <a:ext uri="{9D8B030D-6E8A-4147-A177-3AD203B41FA5}">
                      <a16:colId xmlns:a16="http://schemas.microsoft.com/office/drawing/2014/main" val="1310441208"/>
                    </a:ext>
                  </a:extLst>
                </a:gridCol>
                <a:gridCol w="1392100">
                  <a:extLst>
                    <a:ext uri="{9D8B030D-6E8A-4147-A177-3AD203B41FA5}">
                      <a16:colId xmlns:a16="http://schemas.microsoft.com/office/drawing/2014/main" val="2638593111"/>
                    </a:ext>
                  </a:extLst>
                </a:gridCol>
                <a:gridCol w="1525589">
                  <a:extLst>
                    <a:ext uri="{9D8B030D-6E8A-4147-A177-3AD203B41FA5}">
                      <a16:colId xmlns:a16="http://schemas.microsoft.com/office/drawing/2014/main" val="2602465860"/>
                    </a:ext>
                  </a:extLst>
                </a:gridCol>
                <a:gridCol w="1439775">
                  <a:extLst>
                    <a:ext uri="{9D8B030D-6E8A-4147-A177-3AD203B41FA5}">
                      <a16:colId xmlns:a16="http://schemas.microsoft.com/office/drawing/2014/main" val="3950611115"/>
                    </a:ext>
                  </a:extLst>
                </a:gridCol>
                <a:gridCol w="1506519">
                  <a:extLst>
                    <a:ext uri="{9D8B030D-6E8A-4147-A177-3AD203B41FA5}">
                      <a16:colId xmlns:a16="http://schemas.microsoft.com/office/drawing/2014/main" val="3983390216"/>
                    </a:ext>
                  </a:extLst>
                </a:gridCol>
                <a:gridCol w="1630473">
                  <a:extLst>
                    <a:ext uri="{9D8B030D-6E8A-4147-A177-3AD203B41FA5}">
                      <a16:colId xmlns:a16="http://schemas.microsoft.com/office/drawing/2014/main" val="3037681623"/>
                    </a:ext>
                  </a:extLst>
                </a:gridCol>
                <a:gridCol w="877214">
                  <a:extLst>
                    <a:ext uri="{9D8B030D-6E8A-4147-A177-3AD203B41FA5}">
                      <a16:colId xmlns:a16="http://schemas.microsoft.com/office/drawing/2014/main" val="15800092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Sommaire</a:t>
                      </a:r>
                      <a:endParaRPr lang="fr-FR" sz="8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projet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La maquette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Cahier des charges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Programmation automate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GRAFCET</a:t>
                      </a:r>
                      <a:endParaRPr lang="fr-FR" sz="8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Sémaphores</a:t>
                      </a:r>
                      <a:endParaRPr lang="fr-FR" sz="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Gestion des défauts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Détection des défauts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Calcul des défauts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du robot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robot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Les mouvements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supervision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Récupération des données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Interface web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Conclusion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150459"/>
                  </a:ext>
                </a:extLst>
              </a:tr>
            </a:tbl>
          </a:graphicData>
        </a:graphic>
      </p:graphicFrame>
      <p:sp>
        <p:nvSpPr>
          <p:cNvPr id="9" name="Shape 131"/>
          <p:cNvSpPr txBox="1"/>
          <p:nvPr/>
        </p:nvSpPr>
        <p:spPr>
          <a:xfrm>
            <a:off x="683568" y="2202761"/>
            <a:ext cx="7344815" cy="24503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réseau via le protocole </a:t>
            </a:r>
            <a:r>
              <a:rPr lang="fr-FR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Profibus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</a:p>
          <a:p>
            <a:pPr marL="457200" marR="0" lvl="1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0150" marR="0" lvl="2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Synchronisation des aiguillages</a:t>
            </a:r>
          </a:p>
          <a:p>
            <a:pPr marL="1200150" marR="0" lvl="2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Échange d’informations</a:t>
            </a:r>
          </a:p>
          <a:p>
            <a:pPr marL="457200" marR="0" lvl="1" indent="0" algn="l" rtl="0">
              <a:spcBef>
                <a:spcPts val="0"/>
              </a:spcBef>
              <a:buNone/>
            </a:pPr>
            <a:endParaRPr lang="fr-FR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buNone/>
            </a:pPr>
            <a:endParaRPr lang="fr-FR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Système des sémaphores :</a:t>
            </a:r>
          </a:p>
        </p:txBody>
      </p:sp>
      <p:pic>
        <p:nvPicPr>
          <p:cNvPr id="10" name="Shape 1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632" y="4509121"/>
            <a:ext cx="6796309" cy="158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7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5" t="14445" r="16023" b="13111"/>
          <a:stretch/>
        </p:blipFill>
        <p:spPr bwMode="auto">
          <a:xfrm>
            <a:off x="-36512" y="409575"/>
            <a:ext cx="8825086" cy="654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9" y="4799087"/>
            <a:ext cx="1398065" cy="11489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58" y="4730302"/>
            <a:ext cx="1054041" cy="1148905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958567" y="1711871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ndalus" panose="02020603050405020304" pitchFamily="18" charset="-78"/>
                <a:cs typeface="Andalus" panose="02020603050405020304" pitchFamily="18" charset="-78"/>
              </a:rPr>
              <a:t>Robotisation de la ligne </a:t>
            </a:r>
            <a:r>
              <a:rPr lang="fr-FR" dirty="0" err="1">
                <a:latin typeface="Andalus" panose="02020603050405020304" pitchFamily="18" charset="-78"/>
                <a:cs typeface="Andalus" panose="02020603050405020304" pitchFamily="18" charset="-78"/>
              </a:rPr>
              <a:t>transitique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0390" y="622623"/>
            <a:ext cx="72008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-108520" y="-99392"/>
            <a:ext cx="9361040" cy="705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2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00394 L -0.18368 -0.3636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9114 -0.00024 C -0.11076 -0.00278 -0.13489 0.00694 -0.1552 0.02685 C -0.17916 0.04699 -0.19479 0.0706 -0.20173 0.09513 L -0.23958 0.20648 " pathEditMode="relative" rAng="8823654" ptsTypes="FffFF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0" y="15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04 0.1875 L 0.17032 0.3763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Détection des défauts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604448" y="6606130"/>
            <a:ext cx="539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7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79277" y="2684169"/>
            <a:ext cx="18473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80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170677"/>
              </p:ext>
            </p:extLst>
          </p:nvPr>
        </p:nvGraphicFramePr>
        <p:xfrm>
          <a:off x="0" y="72048"/>
          <a:ext cx="9144000" cy="548640"/>
        </p:xfrm>
        <a:graphic>
          <a:graphicData uri="http://schemas.openxmlformats.org/drawingml/2006/table">
            <a:tbl>
              <a:tblPr/>
              <a:tblGrid>
                <a:gridCol w="772330">
                  <a:extLst>
                    <a:ext uri="{9D8B030D-6E8A-4147-A177-3AD203B41FA5}">
                      <a16:colId xmlns:a16="http://schemas.microsoft.com/office/drawing/2014/main" val="1310441208"/>
                    </a:ext>
                  </a:extLst>
                </a:gridCol>
                <a:gridCol w="1392100">
                  <a:extLst>
                    <a:ext uri="{9D8B030D-6E8A-4147-A177-3AD203B41FA5}">
                      <a16:colId xmlns:a16="http://schemas.microsoft.com/office/drawing/2014/main" val="2638593111"/>
                    </a:ext>
                  </a:extLst>
                </a:gridCol>
                <a:gridCol w="1525589">
                  <a:extLst>
                    <a:ext uri="{9D8B030D-6E8A-4147-A177-3AD203B41FA5}">
                      <a16:colId xmlns:a16="http://schemas.microsoft.com/office/drawing/2014/main" val="2602465860"/>
                    </a:ext>
                  </a:extLst>
                </a:gridCol>
                <a:gridCol w="1439775">
                  <a:extLst>
                    <a:ext uri="{9D8B030D-6E8A-4147-A177-3AD203B41FA5}">
                      <a16:colId xmlns:a16="http://schemas.microsoft.com/office/drawing/2014/main" val="3950611115"/>
                    </a:ext>
                  </a:extLst>
                </a:gridCol>
                <a:gridCol w="1506519">
                  <a:extLst>
                    <a:ext uri="{9D8B030D-6E8A-4147-A177-3AD203B41FA5}">
                      <a16:colId xmlns:a16="http://schemas.microsoft.com/office/drawing/2014/main" val="3983390216"/>
                    </a:ext>
                  </a:extLst>
                </a:gridCol>
                <a:gridCol w="1630473">
                  <a:extLst>
                    <a:ext uri="{9D8B030D-6E8A-4147-A177-3AD203B41FA5}">
                      <a16:colId xmlns:a16="http://schemas.microsoft.com/office/drawing/2014/main" val="3037681623"/>
                    </a:ext>
                  </a:extLst>
                </a:gridCol>
                <a:gridCol w="877214">
                  <a:extLst>
                    <a:ext uri="{9D8B030D-6E8A-4147-A177-3AD203B41FA5}">
                      <a16:colId xmlns:a16="http://schemas.microsoft.com/office/drawing/2014/main" val="15800092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Sommaire</a:t>
                      </a:r>
                      <a:endParaRPr lang="fr-FR" sz="8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projet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La maquette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Cahier des charges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automate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GRAFCET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Sémaphores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Gestion des défauts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Détection des défauts</a:t>
                      </a:r>
                      <a:endParaRPr lang="fr-FR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Calcul des défauts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du robot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robot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Les mouvements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supervision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Récupération des données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Interface web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Conclusion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150459"/>
                  </a:ext>
                </a:extLst>
              </a:tr>
            </a:tbl>
          </a:graphicData>
        </a:graphic>
      </p:graphicFrame>
      <p:pic>
        <p:nvPicPr>
          <p:cNvPr id="10" name="Shape 1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3547" y="4092256"/>
            <a:ext cx="3676190" cy="20857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40"/>
          <p:cNvSpPr txBox="1"/>
          <p:nvPr/>
        </p:nvSpPr>
        <p:spPr>
          <a:xfrm>
            <a:off x="827584" y="2222862"/>
            <a:ext cx="7272807" cy="28623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résence d’un défaut </a:t>
            </a: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un virage  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:</a:t>
            </a:r>
            <a:endParaRPr lang="fr-FR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82663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Palette lâchée par la butée</a:t>
            </a:r>
          </a:p>
          <a:p>
            <a:pPr marL="982663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Temporisation déclenchée </a:t>
            </a:r>
          </a:p>
          <a:p>
            <a:pPr marL="982663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Arrivée de la palette sur le capteur suivant</a:t>
            </a:r>
          </a:p>
          <a:p>
            <a:pPr marL="457200" marR="0" lvl="1" indent="0" algn="l" rtl="0">
              <a:spcBef>
                <a:spcPts val="0"/>
              </a:spcBef>
              <a:buNone/>
            </a:pPr>
            <a:endParaRPr lang="fr-FR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151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5" t="14445" r="16023" b="13111"/>
          <a:stretch/>
        </p:blipFill>
        <p:spPr bwMode="auto">
          <a:xfrm>
            <a:off x="-36512" y="409575"/>
            <a:ext cx="8825086" cy="654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9" y="4799087"/>
            <a:ext cx="1398065" cy="11489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58" y="4730302"/>
            <a:ext cx="1054041" cy="1148905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958567" y="1711871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ndalus" panose="02020603050405020304" pitchFamily="18" charset="-78"/>
                <a:cs typeface="Andalus" panose="02020603050405020304" pitchFamily="18" charset="-78"/>
              </a:rPr>
              <a:t>Robotisation de la ligne </a:t>
            </a:r>
            <a:r>
              <a:rPr lang="fr-FR" dirty="0" err="1">
                <a:latin typeface="Andalus" panose="02020603050405020304" pitchFamily="18" charset="-78"/>
                <a:cs typeface="Andalus" panose="02020603050405020304" pitchFamily="18" charset="-78"/>
              </a:rPr>
              <a:t>transitique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2031343"/>
            <a:ext cx="72008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-108520" y="-99392"/>
            <a:ext cx="9361040" cy="705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20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 L -0.43316 -0.1680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03733 0.10208 C 0.04601 0.12569 0.06146 0.14953 0.08316 0.16458 C 0.10695 0.18449 0.12882 0.19328 0.14653 0.19259 L 0.23473 0.19444 " pathEditMode="relative" rAng="1906650" ptsTypes="FffFF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0" y="15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96 0.1956 L 0.40174 0.16713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fr-FR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Calcul du temps des défauts</a:t>
            </a:r>
          </a:p>
          <a:p>
            <a:pPr marL="457200" lvl="1" indent="0">
              <a:spcBef>
                <a:spcPts val="0"/>
              </a:spcBef>
              <a:buSzPct val="25000"/>
              <a:buNone/>
            </a:pP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if(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New_turn_default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[c] &amp;&amp; !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flagCounter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[c]) {</a:t>
            </a:r>
          </a:p>
          <a:p>
            <a:pPr marL="457200" lvl="1" indent="444500">
              <a:spcBef>
                <a:spcPts val="0"/>
              </a:spcBef>
              <a:buSzPct val="25000"/>
              <a:buNone/>
            </a:pP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flagCounter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[c]=1;</a:t>
            </a:r>
          </a:p>
          <a:p>
            <a:pPr marL="457200" lvl="1" indent="444500">
              <a:spcBef>
                <a:spcPts val="0"/>
              </a:spcBef>
              <a:buSzPct val="25000"/>
              <a:buNone/>
            </a:pP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Time_default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[c]=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SystemTime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();</a:t>
            </a:r>
          </a:p>
          <a:p>
            <a:pPr marL="457200" lvl="1" indent="0">
              <a:spcBef>
                <a:spcPts val="0"/>
              </a:spcBef>
              <a:buSzPct val="25000"/>
              <a:buNone/>
            </a:pP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} if(!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New_turn_default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[c] &amp;&amp; 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flagCounter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[c]) {</a:t>
            </a:r>
          </a:p>
          <a:p>
            <a:pPr marL="457200" lvl="1" indent="444500">
              <a:spcBef>
                <a:spcPts val="0"/>
              </a:spcBef>
              <a:buSzPct val="25000"/>
              <a:buNone/>
            </a:pP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flagCounter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[c]=0;</a:t>
            </a:r>
          </a:p>
          <a:p>
            <a:pPr marL="457200" lvl="1" indent="444500">
              <a:spcBef>
                <a:spcPts val="0"/>
              </a:spcBef>
              <a:buSzPct val="25000"/>
              <a:buNone/>
            </a:pP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Time_default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[c]=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SystemTime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()-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Time_default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[c]+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TimeAPI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[c];</a:t>
            </a:r>
          </a:p>
          <a:p>
            <a:pPr marL="457200" lvl="1" indent="-6350">
              <a:spcBef>
                <a:spcPts val="0"/>
              </a:spcBef>
              <a:buSzPct val="25000"/>
              <a:buNone/>
            </a:pP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} </a:t>
            </a:r>
          </a:p>
          <a:p>
            <a:pPr marL="457200" lvl="1" indent="-6350">
              <a:spcBef>
                <a:spcPts val="0"/>
              </a:spcBef>
              <a:buSzPct val="25000"/>
              <a:buNone/>
            </a:pPr>
            <a:endParaRPr lang="fr-FR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7200" lvl="1" indent="-6350">
              <a:spcBef>
                <a:spcPts val="0"/>
              </a:spcBef>
              <a:buSzPct val="25000"/>
              <a:buNone/>
            </a:pPr>
            <a:endParaRPr lang="fr-FR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fr-FR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Calcul des moyennes</a:t>
            </a:r>
          </a:p>
          <a:p>
            <a:pPr marL="457200" lvl="1" indent="0">
              <a:spcBef>
                <a:spcPts val="0"/>
              </a:spcBef>
              <a:buSzPct val="25000"/>
              <a:buNone/>
            </a:pP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if(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New_turn_default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[c] &amp;&amp; !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flagCounter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[c]) {</a:t>
            </a:r>
          </a:p>
          <a:p>
            <a:pPr marL="457200" lvl="1" indent="444500">
              <a:spcBef>
                <a:spcPts val="0"/>
              </a:spcBef>
              <a:buSzPct val="25000"/>
              <a:buNone/>
            </a:pP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flagCounter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[c]=1;</a:t>
            </a:r>
          </a:p>
          <a:p>
            <a:pPr marL="457200" lvl="1" indent="-6350">
              <a:spcBef>
                <a:spcPts val="0"/>
              </a:spcBef>
              <a:buSzPct val="25000"/>
              <a:buNone/>
            </a:pP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} if(!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New_turn_default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[c] &amp;&amp; 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flagCounter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[c]) {</a:t>
            </a:r>
          </a:p>
          <a:p>
            <a:pPr marL="457200" lvl="1" indent="444500">
              <a:spcBef>
                <a:spcPts val="0"/>
              </a:spcBef>
              <a:buSzPct val="25000"/>
              <a:buNone/>
            </a:pP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flagCounter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[c]=0;</a:t>
            </a:r>
          </a:p>
          <a:p>
            <a:pPr marL="457200" lvl="1" indent="444500">
              <a:spcBef>
                <a:spcPts val="0"/>
              </a:spcBef>
              <a:buSzPct val="25000"/>
              <a:buNone/>
            </a:pP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NbDefault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[c] ++;</a:t>
            </a:r>
          </a:p>
          <a:p>
            <a:pPr marL="457200" lvl="1" indent="444500">
              <a:spcBef>
                <a:spcPts val="0"/>
              </a:spcBef>
              <a:buSzPct val="25000"/>
              <a:buNone/>
            </a:pP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Counter_default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[c] += 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Time_default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[c];</a:t>
            </a:r>
          </a:p>
          <a:p>
            <a:pPr marL="457200" lvl="1" indent="444500">
              <a:spcBef>
                <a:spcPts val="0"/>
              </a:spcBef>
              <a:buSzPct val="25000"/>
              <a:buNone/>
            </a:pP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Counter_average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[c] = 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Counter_default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[c] / 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NbDefault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[c];</a:t>
            </a:r>
          </a:p>
          <a:p>
            <a:pPr marL="457200" lvl="1" indent="0">
              <a:spcBef>
                <a:spcPts val="0"/>
              </a:spcBef>
              <a:buSzPct val="25000"/>
              <a:buNone/>
            </a:pP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} 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Calcul des défauts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604448" y="6606130"/>
            <a:ext cx="539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8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79277" y="2684169"/>
            <a:ext cx="18473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80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379004"/>
              </p:ext>
            </p:extLst>
          </p:nvPr>
        </p:nvGraphicFramePr>
        <p:xfrm>
          <a:off x="0" y="72048"/>
          <a:ext cx="9144000" cy="548640"/>
        </p:xfrm>
        <a:graphic>
          <a:graphicData uri="http://schemas.openxmlformats.org/drawingml/2006/table">
            <a:tbl>
              <a:tblPr/>
              <a:tblGrid>
                <a:gridCol w="772330">
                  <a:extLst>
                    <a:ext uri="{9D8B030D-6E8A-4147-A177-3AD203B41FA5}">
                      <a16:colId xmlns:a16="http://schemas.microsoft.com/office/drawing/2014/main" val="1310441208"/>
                    </a:ext>
                  </a:extLst>
                </a:gridCol>
                <a:gridCol w="1392100">
                  <a:extLst>
                    <a:ext uri="{9D8B030D-6E8A-4147-A177-3AD203B41FA5}">
                      <a16:colId xmlns:a16="http://schemas.microsoft.com/office/drawing/2014/main" val="2638593111"/>
                    </a:ext>
                  </a:extLst>
                </a:gridCol>
                <a:gridCol w="1525589">
                  <a:extLst>
                    <a:ext uri="{9D8B030D-6E8A-4147-A177-3AD203B41FA5}">
                      <a16:colId xmlns:a16="http://schemas.microsoft.com/office/drawing/2014/main" val="2602465860"/>
                    </a:ext>
                  </a:extLst>
                </a:gridCol>
                <a:gridCol w="1439775">
                  <a:extLst>
                    <a:ext uri="{9D8B030D-6E8A-4147-A177-3AD203B41FA5}">
                      <a16:colId xmlns:a16="http://schemas.microsoft.com/office/drawing/2014/main" val="3950611115"/>
                    </a:ext>
                  </a:extLst>
                </a:gridCol>
                <a:gridCol w="1506519">
                  <a:extLst>
                    <a:ext uri="{9D8B030D-6E8A-4147-A177-3AD203B41FA5}">
                      <a16:colId xmlns:a16="http://schemas.microsoft.com/office/drawing/2014/main" val="3983390216"/>
                    </a:ext>
                  </a:extLst>
                </a:gridCol>
                <a:gridCol w="1630473">
                  <a:extLst>
                    <a:ext uri="{9D8B030D-6E8A-4147-A177-3AD203B41FA5}">
                      <a16:colId xmlns:a16="http://schemas.microsoft.com/office/drawing/2014/main" val="3037681623"/>
                    </a:ext>
                  </a:extLst>
                </a:gridCol>
                <a:gridCol w="877214">
                  <a:extLst>
                    <a:ext uri="{9D8B030D-6E8A-4147-A177-3AD203B41FA5}">
                      <a16:colId xmlns:a16="http://schemas.microsoft.com/office/drawing/2014/main" val="15800092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Sommaire</a:t>
                      </a:r>
                      <a:endParaRPr lang="fr-FR" sz="8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projet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La maquette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Cahier des charges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automate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GRAFCET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Sémaphores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Gestion des défauts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Détection des défauts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Calcul des défauts</a:t>
                      </a:r>
                      <a:endParaRPr lang="fr-FR" sz="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du robot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robot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Les mouvements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supervision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Récupération des données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Interface web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Conclusion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150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15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5" t="14445" r="16023" b="13111"/>
          <a:stretch/>
        </p:blipFill>
        <p:spPr bwMode="auto">
          <a:xfrm>
            <a:off x="-36512" y="409575"/>
            <a:ext cx="8825086" cy="654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9" y="4799087"/>
            <a:ext cx="1398065" cy="11489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58" y="4730302"/>
            <a:ext cx="1054041" cy="1148905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958567" y="1711871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ndalus" panose="02020603050405020304" pitchFamily="18" charset="-78"/>
                <a:cs typeface="Andalus" panose="02020603050405020304" pitchFamily="18" charset="-78"/>
              </a:rPr>
              <a:t>Robotisation de la ligne </a:t>
            </a:r>
            <a:r>
              <a:rPr lang="fr-FR" dirty="0" err="1">
                <a:latin typeface="Andalus" panose="02020603050405020304" pitchFamily="18" charset="-78"/>
                <a:cs typeface="Andalus" panose="02020603050405020304" pitchFamily="18" charset="-78"/>
              </a:rPr>
              <a:t>transitique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3768" y="3356992"/>
            <a:ext cx="72008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-108520" y="-99392"/>
            <a:ext cx="9361040" cy="705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43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 L -0.19688 0.0210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2.59259E-6 C 0.05555 0.00162 0.10416 0.00509 0.15833 0.00833 C 0.16683 0.01065 0.17499 0.01296 0.18333 0.01667 C 0.18801 0.02292 0.1901 0.02662 0.19583 0.03056 C 0.19774 0.03194 0.20017 0.03194 0.20208 0.03333 C 0.20642 0.03657 0.21458 0.04444 0.21458 0.04444 C 0.21822 0.05926 0.22708 0.05995 0.23749 0.06389 C 0.25607 0.07106 0.27465 0.075 0.29374 0.07778 C 0.32013 0.08958 0.33541 0.09444 0.36458 0.09722 C 0.36874 0.09907 0.37291 0.10093 0.37708 0.10278 C 0.37916 0.1037 0.38333 0.10556 0.38333 0.10556 C 0.38663 0.12315 0.38385 0.11343 0.39374 0.13333 C 0.39617 0.13819 0.396 0.14468 0.39791 0.15 C 0.40225 0.16181 0.4052 0.17361 0.40833 0.18611 C 0.41128 0.19769 0.41388 0.19051 0.41458 0.20278 C 0.4151 0.21204 0.41458 0.2213 0.41458 0.23056 " pathEditMode="relative" ptsTypes="fffffffffffffff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0" y="15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58 0.23055 L 0.17326 -0.0261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2" animBg="1"/>
      <p:bldP spid="9" grpId="3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74242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fr-FR"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fr-FR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Robot multiaxes</a:t>
            </a:r>
          </a:p>
          <a:p>
            <a:pPr marL="457200" lvl="1" indent="0">
              <a:spcBef>
                <a:spcPts val="0"/>
              </a:spcBef>
              <a:buNone/>
            </a:pPr>
            <a:endParaRPr lang="fr-FR"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fr-FR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Mouvements réalisés</a:t>
            </a:r>
          </a:p>
          <a:p>
            <a:pPr marL="457200" lvl="1" indent="0">
              <a:spcBef>
                <a:spcPts val="0"/>
              </a:spcBef>
              <a:buNone/>
            </a:pPr>
            <a:endParaRPr lang="fr-FR"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fr-FR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Positions de repos</a:t>
            </a:r>
          </a:p>
          <a:p>
            <a:pPr marL="914400" lvl="2" indent="0">
              <a:spcBef>
                <a:spcPts val="0"/>
              </a:spcBef>
              <a:buNone/>
            </a:pPr>
            <a:endParaRPr lang="fr-FR"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fr-FR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Modes :</a:t>
            </a:r>
          </a:p>
          <a:p>
            <a:pPr marL="901700" lvl="2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« avec robot »</a:t>
            </a:r>
          </a:p>
          <a:p>
            <a:pPr marL="901700" lvl="2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« sans robot »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Présentation du robot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604448" y="6606130"/>
            <a:ext cx="539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9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79277" y="2684169"/>
            <a:ext cx="18473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80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600447"/>
              </p:ext>
            </p:extLst>
          </p:nvPr>
        </p:nvGraphicFramePr>
        <p:xfrm>
          <a:off x="0" y="72048"/>
          <a:ext cx="9144000" cy="548640"/>
        </p:xfrm>
        <a:graphic>
          <a:graphicData uri="http://schemas.openxmlformats.org/drawingml/2006/table">
            <a:tbl>
              <a:tblPr/>
              <a:tblGrid>
                <a:gridCol w="772330">
                  <a:extLst>
                    <a:ext uri="{9D8B030D-6E8A-4147-A177-3AD203B41FA5}">
                      <a16:colId xmlns:a16="http://schemas.microsoft.com/office/drawing/2014/main" val="1310441208"/>
                    </a:ext>
                  </a:extLst>
                </a:gridCol>
                <a:gridCol w="1392100">
                  <a:extLst>
                    <a:ext uri="{9D8B030D-6E8A-4147-A177-3AD203B41FA5}">
                      <a16:colId xmlns:a16="http://schemas.microsoft.com/office/drawing/2014/main" val="2638593111"/>
                    </a:ext>
                  </a:extLst>
                </a:gridCol>
                <a:gridCol w="1525589">
                  <a:extLst>
                    <a:ext uri="{9D8B030D-6E8A-4147-A177-3AD203B41FA5}">
                      <a16:colId xmlns:a16="http://schemas.microsoft.com/office/drawing/2014/main" val="2602465860"/>
                    </a:ext>
                  </a:extLst>
                </a:gridCol>
                <a:gridCol w="1439775">
                  <a:extLst>
                    <a:ext uri="{9D8B030D-6E8A-4147-A177-3AD203B41FA5}">
                      <a16:colId xmlns:a16="http://schemas.microsoft.com/office/drawing/2014/main" val="3950611115"/>
                    </a:ext>
                  </a:extLst>
                </a:gridCol>
                <a:gridCol w="1506519">
                  <a:extLst>
                    <a:ext uri="{9D8B030D-6E8A-4147-A177-3AD203B41FA5}">
                      <a16:colId xmlns:a16="http://schemas.microsoft.com/office/drawing/2014/main" val="3983390216"/>
                    </a:ext>
                  </a:extLst>
                </a:gridCol>
                <a:gridCol w="1630473">
                  <a:extLst>
                    <a:ext uri="{9D8B030D-6E8A-4147-A177-3AD203B41FA5}">
                      <a16:colId xmlns:a16="http://schemas.microsoft.com/office/drawing/2014/main" val="3037681623"/>
                    </a:ext>
                  </a:extLst>
                </a:gridCol>
                <a:gridCol w="877214">
                  <a:extLst>
                    <a:ext uri="{9D8B030D-6E8A-4147-A177-3AD203B41FA5}">
                      <a16:colId xmlns:a16="http://schemas.microsoft.com/office/drawing/2014/main" val="15800092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Sommaire</a:t>
                      </a:r>
                      <a:endParaRPr lang="fr-FR" sz="8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projet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La maquette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Cahier des charges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automate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GRAFCET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Sémaphores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Gestion des défauts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Détection des défauts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Calcul des défauts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Programmation du robot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Présentation du robot</a:t>
                      </a:r>
                      <a:endParaRPr lang="fr-FR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Les mouvements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supervision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Récupération des données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Interface web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Conclusion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150459"/>
                  </a:ext>
                </a:extLst>
              </a:tr>
            </a:tbl>
          </a:graphicData>
        </a:graphic>
      </p:graphicFrame>
      <p:pic>
        <p:nvPicPr>
          <p:cNvPr id="7169" name="Imag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8" t="30429" r="31264" b="20314"/>
          <a:stretch>
            <a:fillRect/>
          </a:stretch>
        </p:blipFill>
        <p:spPr bwMode="auto">
          <a:xfrm>
            <a:off x="3890565" y="2505176"/>
            <a:ext cx="4389438" cy="3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 de texte 35"/>
          <p:cNvSpPr txBox="1">
            <a:spLocks noChangeArrowheads="1"/>
          </p:cNvSpPr>
          <p:nvPr/>
        </p:nvSpPr>
        <p:spPr bwMode="auto">
          <a:xfrm>
            <a:off x="3467392" y="3389839"/>
            <a:ext cx="736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Usinage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Zone de texte 36"/>
          <p:cNvSpPr txBox="1">
            <a:spLocks noChangeArrowheads="1"/>
          </p:cNvSpPr>
          <p:nvPr/>
        </p:nvSpPr>
        <p:spPr bwMode="auto">
          <a:xfrm>
            <a:off x="8045450" y="4123452"/>
            <a:ext cx="12827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Déchargement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Zone de texte 38"/>
          <p:cNvSpPr txBox="1">
            <a:spLocks noChangeArrowheads="1"/>
          </p:cNvSpPr>
          <p:nvPr/>
        </p:nvSpPr>
        <p:spPr bwMode="auto">
          <a:xfrm>
            <a:off x="5141357" y="5827813"/>
            <a:ext cx="12827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Chargement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Zone de texte 39"/>
          <p:cNvSpPr txBox="1">
            <a:spLocks noChangeArrowheads="1"/>
          </p:cNvSpPr>
          <p:nvPr/>
        </p:nvSpPr>
        <p:spPr bwMode="auto">
          <a:xfrm>
            <a:off x="3051438" y="4750240"/>
            <a:ext cx="10795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Repos usinage/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chargement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Zone de texte 42"/>
          <p:cNvSpPr txBox="1">
            <a:spLocks noChangeArrowheads="1"/>
          </p:cNvSpPr>
          <p:nvPr/>
        </p:nvSpPr>
        <p:spPr bwMode="auto">
          <a:xfrm>
            <a:off x="8034973" y="4810839"/>
            <a:ext cx="1282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Repos déchargement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3775788" y="4704964"/>
            <a:ext cx="1498600" cy="1056640"/>
            <a:chOff x="4889262" y="9384449"/>
            <a:chExt cx="1498600" cy="1056640"/>
          </a:xfrm>
        </p:grpSpPr>
        <p:sp>
          <p:nvSpPr>
            <p:cNvPr id="14" name="Ellipse 13"/>
            <p:cNvSpPr/>
            <p:nvPr/>
          </p:nvSpPr>
          <p:spPr>
            <a:xfrm>
              <a:off x="5782707" y="9644164"/>
              <a:ext cx="605155" cy="30797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" name="Arc 16"/>
            <p:cNvSpPr/>
            <p:nvPr/>
          </p:nvSpPr>
          <p:spPr>
            <a:xfrm>
              <a:off x="4889262" y="9384449"/>
              <a:ext cx="1223010" cy="1056640"/>
            </a:xfrm>
            <a:prstGeom prst="arc">
              <a:avLst>
                <a:gd name="adj1" fmla="val 14030086"/>
                <a:gd name="adj2" fmla="val 20868460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6897767" y="4704964"/>
            <a:ext cx="1517650" cy="1056640"/>
            <a:chOff x="8010922" y="9404134"/>
            <a:chExt cx="1517650" cy="1056640"/>
          </a:xfrm>
        </p:grpSpPr>
        <p:sp>
          <p:nvSpPr>
            <p:cNvPr id="15" name="Ellipse 14"/>
            <p:cNvSpPr/>
            <p:nvPr/>
          </p:nvSpPr>
          <p:spPr>
            <a:xfrm>
              <a:off x="8010922" y="9641624"/>
              <a:ext cx="605155" cy="30797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" name="Arc 17"/>
            <p:cNvSpPr/>
            <p:nvPr/>
          </p:nvSpPr>
          <p:spPr>
            <a:xfrm flipH="1">
              <a:off x="8305562" y="9404134"/>
              <a:ext cx="1223010" cy="1056640"/>
            </a:xfrm>
            <a:prstGeom prst="arc">
              <a:avLst>
                <a:gd name="adj1" fmla="val 14030086"/>
                <a:gd name="adj2" fmla="val 20868460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419872" y="213846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419872" y="25956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4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5" t="14445" r="16023" b="13111"/>
          <a:stretch/>
        </p:blipFill>
        <p:spPr bwMode="auto">
          <a:xfrm>
            <a:off x="-36512" y="409575"/>
            <a:ext cx="8825086" cy="654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9" y="4799087"/>
            <a:ext cx="1398065" cy="11489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58" y="4730302"/>
            <a:ext cx="1054041" cy="1148905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958567" y="1711871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ndalus" panose="02020603050405020304" pitchFamily="18" charset="-78"/>
                <a:cs typeface="Andalus" panose="02020603050405020304" pitchFamily="18" charset="-78"/>
              </a:rPr>
              <a:t>Robotisation de la ligne </a:t>
            </a:r>
            <a:r>
              <a:rPr lang="fr-FR" dirty="0" err="1">
                <a:latin typeface="Andalus" panose="02020603050405020304" pitchFamily="18" charset="-78"/>
                <a:cs typeface="Andalus" panose="02020603050405020304" pitchFamily="18" charset="-78"/>
              </a:rPr>
              <a:t>transitique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8184" y="4941168"/>
            <a:ext cx="72008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-108520" y="-99392"/>
            <a:ext cx="9361040" cy="705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31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2283 0.27292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05 0.1875 L -0.14549 0.18101 C -0.12969 0.18055 -0.10747 0.17013 -0.08785 0.15393 C -0.06528 0.1368 -0.05 0.1162 -0.04167 0.09629 L -0.00191 0.00208 " pathEditMode="relative" rAng="-23499637" ptsTypes="FffFF">
                                      <p:cBhvr>
                                        <p:cTn id="14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0" y="15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108 0.17801 L -0.2283 -0.2571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Les mouvements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604448" y="6606130"/>
            <a:ext cx="539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10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79277" y="2684169"/>
            <a:ext cx="18473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80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468664"/>
              </p:ext>
            </p:extLst>
          </p:nvPr>
        </p:nvGraphicFramePr>
        <p:xfrm>
          <a:off x="0" y="72048"/>
          <a:ext cx="9144000" cy="548640"/>
        </p:xfrm>
        <a:graphic>
          <a:graphicData uri="http://schemas.openxmlformats.org/drawingml/2006/table">
            <a:tbl>
              <a:tblPr/>
              <a:tblGrid>
                <a:gridCol w="772330">
                  <a:extLst>
                    <a:ext uri="{9D8B030D-6E8A-4147-A177-3AD203B41FA5}">
                      <a16:colId xmlns:a16="http://schemas.microsoft.com/office/drawing/2014/main" val="1310441208"/>
                    </a:ext>
                  </a:extLst>
                </a:gridCol>
                <a:gridCol w="1392100">
                  <a:extLst>
                    <a:ext uri="{9D8B030D-6E8A-4147-A177-3AD203B41FA5}">
                      <a16:colId xmlns:a16="http://schemas.microsoft.com/office/drawing/2014/main" val="2638593111"/>
                    </a:ext>
                  </a:extLst>
                </a:gridCol>
                <a:gridCol w="1525589">
                  <a:extLst>
                    <a:ext uri="{9D8B030D-6E8A-4147-A177-3AD203B41FA5}">
                      <a16:colId xmlns:a16="http://schemas.microsoft.com/office/drawing/2014/main" val="2602465860"/>
                    </a:ext>
                  </a:extLst>
                </a:gridCol>
                <a:gridCol w="1439775">
                  <a:extLst>
                    <a:ext uri="{9D8B030D-6E8A-4147-A177-3AD203B41FA5}">
                      <a16:colId xmlns:a16="http://schemas.microsoft.com/office/drawing/2014/main" val="3950611115"/>
                    </a:ext>
                  </a:extLst>
                </a:gridCol>
                <a:gridCol w="1506519">
                  <a:extLst>
                    <a:ext uri="{9D8B030D-6E8A-4147-A177-3AD203B41FA5}">
                      <a16:colId xmlns:a16="http://schemas.microsoft.com/office/drawing/2014/main" val="3983390216"/>
                    </a:ext>
                  </a:extLst>
                </a:gridCol>
                <a:gridCol w="1630473">
                  <a:extLst>
                    <a:ext uri="{9D8B030D-6E8A-4147-A177-3AD203B41FA5}">
                      <a16:colId xmlns:a16="http://schemas.microsoft.com/office/drawing/2014/main" val="3037681623"/>
                    </a:ext>
                  </a:extLst>
                </a:gridCol>
                <a:gridCol w="877214">
                  <a:extLst>
                    <a:ext uri="{9D8B030D-6E8A-4147-A177-3AD203B41FA5}">
                      <a16:colId xmlns:a16="http://schemas.microsoft.com/office/drawing/2014/main" val="15800092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Sommaire</a:t>
                      </a:r>
                      <a:endParaRPr lang="fr-FR" sz="8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projet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La maquette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Cahier des charges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automate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GRAFCET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Sémaphores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Gestion des défauts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Détection des défauts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Calcul des défauts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Programmation du robot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robot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Les mouvements</a:t>
                      </a:r>
                      <a:endParaRPr lang="fr-FR" sz="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supervision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Récupération des données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Interface web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Conclusion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150459"/>
                  </a:ext>
                </a:extLst>
              </a:tr>
            </a:tbl>
          </a:graphicData>
        </a:graphic>
      </p:graphicFrame>
      <p:pic>
        <p:nvPicPr>
          <p:cNvPr id="11" name="Image 10" descr="GRAFECT_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2" y="2276872"/>
            <a:ext cx="9001155" cy="290559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27389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fr-FR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GRAFCET de gestion des mouvement du robot</a:t>
            </a:r>
          </a:p>
          <a:p>
            <a:pPr marL="457200" lvl="1" indent="0">
              <a:spcBef>
                <a:spcPts val="0"/>
              </a:spcBef>
              <a:buNone/>
            </a:pPr>
            <a:endParaRPr lang="fr-FR"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fr-FR"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fr-FR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Définition des mouvements</a:t>
            </a: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fr-FR"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fr-FR"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fr-FR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Gestion des priorités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7664" y="3371508"/>
            <a:ext cx="50745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IF(1001, -1002, -1003)  </a:t>
            </a:r>
          </a:p>
          <a:p>
            <a:r>
              <a:rPr lang="fr-FR" sz="1200" dirty="0"/>
              <a:t>	CALL charge.pg()</a:t>
            </a:r>
          </a:p>
          <a:p>
            <a:r>
              <a:rPr lang="fr-FR" sz="1200" dirty="0"/>
              <a:t>	SIGNAL 1, -2, -3</a:t>
            </a:r>
          </a:p>
          <a:p>
            <a:r>
              <a:rPr lang="fr-FR" sz="1200" dirty="0"/>
              <a:t>END</a:t>
            </a:r>
          </a:p>
          <a:p>
            <a:endParaRPr lang="fr-FR" sz="1200" dirty="0"/>
          </a:p>
          <a:p>
            <a:r>
              <a:rPr lang="en-US" sz="1200" dirty="0"/>
              <a:t>SET #</a:t>
            </a:r>
            <a:r>
              <a:rPr lang="en-US" sz="1200" dirty="0" err="1"/>
              <a:t>movrep</a:t>
            </a:r>
            <a:r>
              <a:rPr lang="en-US" sz="1200" dirty="0"/>
              <a:t> = #PPOINT(-13.3,-9.6,177.8,0,42.2,0)</a:t>
            </a:r>
          </a:p>
          <a:p>
            <a:r>
              <a:rPr lang="fr-FR" sz="1200" dirty="0"/>
              <a:t>MOVE #</a:t>
            </a:r>
            <a:r>
              <a:rPr lang="fr-FR" sz="1200" dirty="0" err="1"/>
              <a:t>movrep</a:t>
            </a:r>
            <a:r>
              <a:rPr lang="fr-FR" sz="1200" dirty="0"/>
              <a:t> </a:t>
            </a:r>
          </a:p>
          <a:p>
            <a:r>
              <a:rPr lang="fr-FR" sz="1200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272903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5" t="14445" r="16023" b="13111"/>
          <a:stretch/>
        </p:blipFill>
        <p:spPr bwMode="auto">
          <a:xfrm>
            <a:off x="-36512" y="409575"/>
            <a:ext cx="8825086" cy="654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9" y="4799087"/>
            <a:ext cx="1398065" cy="11489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58" y="4730302"/>
            <a:ext cx="1054041" cy="1148905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958567" y="1711871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ndalus" panose="02020603050405020304" pitchFamily="18" charset="-78"/>
                <a:cs typeface="Andalus" panose="02020603050405020304" pitchFamily="18" charset="-78"/>
              </a:rPr>
              <a:t>Robotisation de la ligne </a:t>
            </a:r>
            <a:r>
              <a:rPr lang="fr-FR" dirty="0" err="1">
                <a:latin typeface="Andalus" panose="02020603050405020304" pitchFamily="18" charset="-78"/>
                <a:cs typeface="Andalus" panose="02020603050405020304" pitchFamily="18" charset="-78"/>
              </a:rPr>
              <a:t>transitique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8582" y="3356992"/>
            <a:ext cx="72008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200800" y="5959799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Cindy JAFFRE</a:t>
            </a:r>
          </a:p>
          <a:p>
            <a:pPr algn="r"/>
            <a:r>
              <a:rPr lang="fr-FR" dirty="0"/>
              <a:t>Simon BOURGET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604448" y="6606130"/>
            <a:ext cx="539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9671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"/>
    </mc:Choice>
    <mc:Fallback xmlns="">
      <p:transition spd="slow" advTm="1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0" y="15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1065 L -3.33333E-6 -0.0365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5" t="14445" r="16023" b="13111"/>
          <a:stretch/>
        </p:blipFill>
        <p:spPr bwMode="auto">
          <a:xfrm>
            <a:off x="-36512" y="409575"/>
            <a:ext cx="8825086" cy="654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9" y="4799087"/>
            <a:ext cx="1398065" cy="11489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58" y="4730302"/>
            <a:ext cx="1054041" cy="1148905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958567" y="1711871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ndalus" panose="02020603050405020304" pitchFamily="18" charset="-78"/>
                <a:cs typeface="Andalus" panose="02020603050405020304" pitchFamily="18" charset="-78"/>
              </a:rPr>
              <a:t>Robotisation de la ligne </a:t>
            </a:r>
            <a:r>
              <a:rPr lang="fr-FR" dirty="0" err="1">
                <a:latin typeface="Andalus" panose="02020603050405020304" pitchFamily="18" charset="-78"/>
                <a:cs typeface="Andalus" panose="02020603050405020304" pitchFamily="18" charset="-78"/>
              </a:rPr>
              <a:t>transitique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9952" y="6237312"/>
            <a:ext cx="72008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-108520" y="-99392"/>
            <a:ext cx="9361040" cy="705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94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2.5E-6 0.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98 -0.16644 L -0.19149 -0.07686 C -0.18333 -0.05903 -0.16493 -0.03889 -0.14479 -0.02547 C -0.1217 -0.00787 -0.10069 -0.00093 -0.0835 -0.00278 L -0.00243 -0.00463 " pathEditMode="relative" rAng="-19959001" ptsTypes="FffFF">
                                      <p:cBhvr>
                                        <p:cTn id="14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2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-36512" y="409575"/>
            <a:ext cx="8825086" cy="6547817"/>
            <a:chOff x="-36512" y="409575"/>
            <a:chExt cx="8825086" cy="654781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55" t="14445" r="16023" b="13111"/>
            <a:stretch/>
          </p:blipFill>
          <p:spPr bwMode="auto">
            <a:xfrm>
              <a:off x="-36512" y="409575"/>
              <a:ext cx="8825086" cy="6547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599" y="4799087"/>
              <a:ext cx="1398065" cy="1148905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558" y="4730302"/>
              <a:ext cx="1054041" cy="1148905"/>
            </a:xfrm>
            <a:prstGeom prst="rect">
              <a:avLst/>
            </a:prstGeom>
          </p:spPr>
        </p:pic>
        <p:sp>
          <p:nvSpPr>
            <p:cNvPr id="10" name="Titre 1"/>
            <p:cNvSpPr txBox="1">
              <a:spLocks/>
            </p:cNvSpPr>
            <p:nvPr/>
          </p:nvSpPr>
          <p:spPr>
            <a:xfrm>
              <a:off x="958567" y="1711871"/>
              <a:ext cx="7128792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dirty="0">
                  <a:latin typeface="Andalus" panose="02020603050405020304" pitchFamily="18" charset="-78"/>
                  <a:cs typeface="Andalus" panose="02020603050405020304" pitchFamily="18" charset="-78"/>
                </a:rPr>
                <a:t>Robotisation de la ligne </a:t>
              </a:r>
              <a:r>
                <a:rPr lang="fr-FR" dirty="0" err="1">
                  <a:latin typeface="Andalus" panose="02020603050405020304" pitchFamily="18" charset="-78"/>
                  <a:cs typeface="Andalus" panose="02020603050405020304" pitchFamily="18" charset="-78"/>
                </a:rPr>
                <a:t>transitique</a:t>
              </a:r>
              <a:endParaRPr lang="fr-FR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9712" y="5085184"/>
              <a:ext cx="720080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8529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"/>
    </mc:Choice>
    <mc:Fallback xmlns="">
      <p:transition spd="slow" advTm="2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2.12413 -1.27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98" y="-637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50000" y="5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604448" y="6606130"/>
            <a:ext cx="539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11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71211"/>
              </p:ext>
            </p:extLst>
          </p:nvPr>
        </p:nvGraphicFramePr>
        <p:xfrm>
          <a:off x="0" y="72048"/>
          <a:ext cx="9144000" cy="548640"/>
        </p:xfrm>
        <a:graphic>
          <a:graphicData uri="http://schemas.openxmlformats.org/drawingml/2006/table">
            <a:tbl>
              <a:tblPr/>
              <a:tblGrid>
                <a:gridCol w="772330">
                  <a:extLst>
                    <a:ext uri="{9D8B030D-6E8A-4147-A177-3AD203B41FA5}">
                      <a16:colId xmlns:a16="http://schemas.microsoft.com/office/drawing/2014/main" val="1310441208"/>
                    </a:ext>
                  </a:extLst>
                </a:gridCol>
                <a:gridCol w="1392100">
                  <a:extLst>
                    <a:ext uri="{9D8B030D-6E8A-4147-A177-3AD203B41FA5}">
                      <a16:colId xmlns:a16="http://schemas.microsoft.com/office/drawing/2014/main" val="2638593111"/>
                    </a:ext>
                  </a:extLst>
                </a:gridCol>
                <a:gridCol w="1525589">
                  <a:extLst>
                    <a:ext uri="{9D8B030D-6E8A-4147-A177-3AD203B41FA5}">
                      <a16:colId xmlns:a16="http://schemas.microsoft.com/office/drawing/2014/main" val="2602465860"/>
                    </a:ext>
                  </a:extLst>
                </a:gridCol>
                <a:gridCol w="1439775">
                  <a:extLst>
                    <a:ext uri="{9D8B030D-6E8A-4147-A177-3AD203B41FA5}">
                      <a16:colId xmlns:a16="http://schemas.microsoft.com/office/drawing/2014/main" val="3950611115"/>
                    </a:ext>
                  </a:extLst>
                </a:gridCol>
                <a:gridCol w="1506519">
                  <a:extLst>
                    <a:ext uri="{9D8B030D-6E8A-4147-A177-3AD203B41FA5}">
                      <a16:colId xmlns:a16="http://schemas.microsoft.com/office/drawing/2014/main" val="3983390216"/>
                    </a:ext>
                  </a:extLst>
                </a:gridCol>
                <a:gridCol w="1630473">
                  <a:extLst>
                    <a:ext uri="{9D8B030D-6E8A-4147-A177-3AD203B41FA5}">
                      <a16:colId xmlns:a16="http://schemas.microsoft.com/office/drawing/2014/main" val="3037681623"/>
                    </a:ext>
                  </a:extLst>
                </a:gridCol>
                <a:gridCol w="877214">
                  <a:extLst>
                    <a:ext uri="{9D8B030D-6E8A-4147-A177-3AD203B41FA5}">
                      <a16:colId xmlns:a16="http://schemas.microsoft.com/office/drawing/2014/main" val="15800092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Sommaire</a:t>
                      </a:r>
                      <a:endParaRPr lang="fr-FR" sz="8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projet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La maquette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Cahier des charges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automate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GRAFCET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Sémaphores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Gestion des défauts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Détection des défauts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Calcul des défauts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du robot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robot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Les mouvements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Programmation supervision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Récupération des données</a:t>
                      </a:r>
                      <a:endParaRPr lang="fr-FR" sz="8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Interface web</a:t>
                      </a:r>
                      <a:endParaRPr lang="fr-FR" sz="8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Conclusion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150459"/>
                  </a:ext>
                </a:extLst>
              </a:tr>
            </a:tbl>
          </a:graphicData>
        </a:graphic>
      </p:graphicFrame>
      <p:sp>
        <p:nvSpPr>
          <p:cNvPr id="14" name="Titre 3"/>
          <p:cNvSpPr txBox="1">
            <a:spLocks/>
          </p:cNvSpPr>
          <p:nvPr/>
        </p:nvSpPr>
        <p:spPr>
          <a:xfrm>
            <a:off x="323528" y="836712"/>
            <a:ext cx="36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Programmation supervision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30377"/>
            <a:ext cx="4032448" cy="397488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759228" cy="637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5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0" y="72048"/>
          <a:ext cx="9144000" cy="548640"/>
        </p:xfrm>
        <a:graphic>
          <a:graphicData uri="http://schemas.openxmlformats.org/drawingml/2006/table">
            <a:tbl>
              <a:tblPr/>
              <a:tblGrid>
                <a:gridCol w="772330">
                  <a:extLst>
                    <a:ext uri="{9D8B030D-6E8A-4147-A177-3AD203B41FA5}">
                      <a16:colId xmlns:a16="http://schemas.microsoft.com/office/drawing/2014/main" val="1310441208"/>
                    </a:ext>
                  </a:extLst>
                </a:gridCol>
                <a:gridCol w="1392100">
                  <a:extLst>
                    <a:ext uri="{9D8B030D-6E8A-4147-A177-3AD203B41FA5}">
                      <a16:colId xmlns:a16="http://schemas.microsoft.com/office/drawing/2014/main" val="2638593111"/>
                    </a:ext>
                  </a:extLst>
                </a:gridCol>
                <a:gridCol w="1525589">
                  <a:extLst>
                    <a:ext uri="{9D8B030D-6E8A-4147-A177-3AD203B41FA5}">
                      <a16:colId xmlns:a16="http://schemas.microsoft.com/office/drawing/2014/main" val="2602465860"/>
                    </a:ext>
                  </a:extLst>
                </a:gridCol>
                <a:gridCol w="1439775">
                  <a:extLst>
                    <a:ext uri="{9D8B030D-6E8A-4147-A177-3AD203B41FA5}">
                      <a16:colId xmlns:a16="http://schemas.microsoft.com/office/drawing/2014/main" val="3950611115"/>
                    </a:ext>
                  </a:extLst>
                </a:gridCol>
                <a:gridCol w="1506519">
                  <a:extLst>
                    <a:ext uri="{9D8B030D-6E8A-4147-A177-3AD203B41FA5}">
                      <a16:colId xmlns:a16="http://schemas.microsoft.com/office/drawing/2014/main" val="3983390216"/>
                    </a:ext>
                  </a:extLst>
                </a:gridCol>
                <a:gridCol w="1630473">
                  <a:extLst>
                    <a:ext uri="{9D8B030D-6E8A-4147-A177-3AD203B41FA5}">
                      <a16:colId xmlns:a16="http://schemas.microsoft.com/office/drawing/2014/main" val="3037681623"/>
                    </a:ext>
                  </a:extLst>
                </a:gridCol>
                <a:gridCol w="877214">
                  <a:extLst>
                    <a:ext uri="{9D8B030D-6E8A-4147-A177-3AD203B41FA5}">
                      <a16:colId xmlns:a16="http://schemas.microsoft.com/office/drawing/2014/main" val="15800092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Sommaire</a:t>
                      </a:r>
                      <a:endParaRPr lang="fr-FR" sz="8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projet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La maquette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Cahier des charges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automate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GRAFCET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Sémaphores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Gestion des défauts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Détection des défauts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Calcul des défauts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du robot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robot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Les mouvements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Programmation supervision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Récupération des données</a:t>
                      </a:r>
                      <a:endParaRPr lang="fr-FR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Interface web</a:t>
                      </a:r>
                      <a:endParaRPr lang="fr-FR" sz="8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Conclusion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150459"/>
                  </a:ext>
                </a:extLst>
              </a:tr>
            </a:tbl>
          </a:graphicData>
        </a:graphic>
      </p:graphicFrame>
      <p:sp>
        <p:nvSpPr>
          <p:cNvPr id="14" name="Titre 3"/>
          <p:cNvSpPr txBox="1">
            <a:spLocks/>
          </p:cNvSpPr>
          <p:nvPr/>
        </p:nvSpPr>
        <p:spPr>
          <a:xfrm>
            <a:off x="323528" y="917848"/>
            <a:ext cx="34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Récupération de données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759228" cy="637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1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3632 0.070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0" y="35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604448" y="6606130"/>
            <a:ext cx="539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12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0" y="72048"/>
          <a:ext cx="9144000" cy="548640"/>
        </p:xfrm>
        <a:graphic>
          <a:graphicData uri="http://schemas.openxmlformats.org/drawingml/2006/table">
            <a:tbl>
              <a:tblPr/>
              <a:tblGrid>
                <a:gridCol w="772330">
                  <a:extLst>
                    <a:ext uri="{9D8B030D-6E8A-4147-A177-3AD203B41FA5}">
                      <a16:colId xmlns:a16="http://schemas.microsoft.com/office/drawing/2014/main" val="1310441208"/>
                    </a:ext>
                  </a:extLst>
                </a:gridCol>
                <a:gridCol w="1392100">
                  <a:extLst>
                    <a:ext uri="{9D8B030D-6E8A-4147-A177-3AD203B41FA5}">
                      <a16:colId xmlns:a16="http://schemas.microsoft.com/office/drawing/2014/main" val="2638593111"/>
                    </a:ext>
                  </a:extLst>
                </a:gridCol>
                <a:gridCol w="1525589">
                  <a:extLst>
                    <a:ext uri="{9D8B030D-6E8A-4147-A177-3AD203B41FA5}">
                      <a16:colId xmlns:a16="http://schemas.microsoft.com/office/drawing/2014/main" val="2602465860"/>
                    </a:ext>
                  </a:extLst>
                </a:gridCol>
                <a:gridCol w="1439775">
                  <a:extLst>
                    <a:ext uri="{9D8B030D-6E8A-4147-A177-3AD203B41FA5}">
                      <a16:colId xmlns:a16="http://schemas.microsoft.com/office/drawing/2014/main" val="3950611115"/>
                    </a:ext>
                  </a:extLst>
                </a:gridCol>
                <a:gridCol w="1506519">
                  <a:extLst>
                    <a:ext uri="{9D8B030D-6E8A-4147-A177-3AD203B41FA5}">
                      <a16:colId xmlns:a16="http://schemas.microsoft.com/office/drawing/2014/main" val="3983390216"/>
                    </a:ext>
                  </a:extLst>
                </a:gridCol>
                <a:gridCol w="1630473">
                  <a:extLst>
                    <a:ext uri="{9D8B030D-6E8A-4147-A177-3AD203B41FA5}">
                      <a16:colId xmlns:a16="http://schemas.microsoft.com/office/drawing/2014/main" val="3037681623"/>
                    </a:ext>
                  </a:extLst>
                </a:gridCol>
                <a:gridCol w="877214">
                  <a:extLst>
                    <a:ext uri="{9D8B030D-6E8A-4147-A177-3AD203B41FA5}">
                      <a16:colId xmlns:a16="http://schemas.microsoft.com/office/drawing/2014/main" val="15800092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Sommaire</a:t>
                      </a:r>
                      <a:endParaRPr lang="fr-FR" sz="8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projet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La maquette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Cahier des charges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automate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GRAFCET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Sémaphores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Gestion des défauts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Détection des défauts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Calcul des défauts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du robot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robot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Les mouvements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Programmation supervision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Récupération des données</a:t>
                      </a:r>
                      <a:endParaRPr lang="fr-FR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Interface web</a:t>
                      </a:r>
                      <a:endParaRPr lang="fr-FR" sz="8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Conclusion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150459"/>
                  </a:ext>
                </a:extLst>
              </a:tr>
            </a:tbl>
          </a:graphicData>
        </a:graphic>
      </p:graphicFrame>
      <p:sp>
        <p:nvSpPr>
          <p:cNvPr id="16" name="Shape 173"/>
          <p:cNvSpPr txBox="1"/>
          <p:nvPr/>
        </p:nvSpPr>
        <p:spPr>
          <a:xfrm>
            <a:off x="1043608" y="1772816"/>
            <a:ext cx="6264696" cy="48333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 langage C pour récupérer les données</a:t>
            </a:r>
          </a:p>
          <a:p>
            <a:pPr marL="2857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endParaRPr lang="fr-FR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1"/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iOctet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= 0;</a:t>
            </a:r>
          </a:p>
          <a:p>
            <a:pPr marL="0" lvl="1"/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neq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= 4;</a:t>
            </a:r>
          </a:p>
          <a:p>
            <a:pPr marL="0" lvl="1"/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adr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= 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iOctet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*8;</a:t>
            </a:r>
          </a:p>
          <a:p>
            <a:pPr marL="0" lvl="1"/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readpackibit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(&amp;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nchan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&amp;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neq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&amp;nb, &amp;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adr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tabl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&amp;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status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);</a:t>
            </a:r>
          </a:p>
          <a:p>
            <a:pPr marL="0" lvl="1"/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if (!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status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 {</a:t>
            </a:r>
          </a:p>
          <a:p>
            <a:pPr marL="0" lvl="1" indent="263525"/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transwordbit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(&amp;nb, 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tabl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tablbit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&amp;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status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);</a:t>
            </a:r>
          </a:p>
          <a:p>
            <a:pPr marL="0" lvl="1"/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}</a:t>
            </a:r>
          </a:p>
          <a:p>
            <a:pPr marL="2857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endParaRPr lang="fr-FR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algn="l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fr-FR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1" indent="-285750"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Ecriture de ces données dans la BDD</a:t>
            </a:r>
          </a:p>
          <a:p>
            <a:pPr marL="285750" lvl="1" indent="-285750"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endParaRPr lang="fr-FR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1"/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MYSQL 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mysql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;</a:t>
            </a:r>
          </a:p>
          <a:p>
            <a:pPr marL="0" lvl="1"/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mysql_init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(&amp;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mysql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);</a:t>
            </a:r>
          </a:p>
          <a:p>
            <a:pPr marL="0" lvl="1"/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mysql_options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(&amp;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mysql,MYSQL_READ_DEFAULT_GROUP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"option");</a:t>
            </a:r>
          </a:p>
          <a:p>
            <a:pPr marL="0" lvl="1"/>
            <a:endParaRPr lang="fr-FR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1"/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sprintf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requete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"UPDATE `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sensors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` SET `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etat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`=1 WHERE `nom` = 'C0%d'", c);</a:t>
            </a:r>
          </a:p>
          <a:p>
            <a:pPr marL="0" lvl="1"/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mysql_query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(&amp;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mysql,requete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);</a:t>
            </a:r>
          </a:p>
          <a:p>
            <a:pPr marL="0" lvl="1"/>
            <a:endParaRPr lang="fr-FR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1"/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mysql_close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(&amp;</a:t>
            </a:r>
            <a:r>
              <a:rPr lang="fr-FR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mysql</a:t>
            </a:r>
            <a:r>
              <a:rPr lang="fr-FR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);</a:t>
            </a:r>
          </a:p>
          <a:p>
            <a:pPr marL="285750" lvl="1" indent="-285750"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endParaRPr lang="fr-FR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Récupération de données</a:t>
            </a:r>
          </a:p>
        </p:txBody>
      </p:sp>
    </p:spTree>
    <p:extLst>
      <p:ext uri="{BB962C8B-B14F-4D97-AF65-F5344CB8AC3E}">
        <p14:creationId xmlns:p14="http://schemas.microsoft.com/office/powerpoint/2010/main" val="283475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604448" y="6606130"/>
            <a:ext cx="539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13</a:t>
            </a:r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Interface web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589602"/>
              </p:ext>
            </p:extLst>
          </p:nvPr>
        </p:nvGraphicFramePr>
        <p:xfrm>
          <a:off x="0" y="72048"/>
          <a:ext cx="9144000" cy="548640"/>
        </p:xfrm>
        <a:graphic>
          <a:graphicData uri="http://schemas.openxmlformats.org/drawingml/2006/table">
            <a:tbl>
              <a:tblPr/>
              <a:tblGrid>
                <a:gridCol w="772330">
                  <a:extLst>
                    <a:ext uri="{9D8B030D-6E8A-4147-A177-3AD203B41FA5}">
                      <a16:colId xmlns:a16="http://schemas.microsoft.com/office/drawing/2014/main" val="1310441208"/>
                    </a:ext>
                  </a:extLst>
                </a:gridCol>
                <a:gridCol w="1392100">
                  <a:extLst>
                    <a:ext uri="{9D8B030D-6E8A-4147-A177-3AD203B41FA5}">
                      <a16:colId xmlns:a16="http://schemas.microsoft.com/office/drawing/2014/main" val="2638593111"/>
                    </a:ext>
                  </a:extLst>
                </a:gridCol>
                <a:gridCol w="1525589">
                  <a:extLst>
                    <a:ext uri="{9D8B030D-6E8A-4147-A177-3AD203B41FA5}">
                      <a16:colId xmlns:a16="http://schemas.microsoft.com/office/drawing/2014/main" val="2602465860"/>
                    </a:ext>
                  </a:extLst>
                </a:gridCol>
                <a:gridCol w="1439775">
                  <a:extLst>
                    <a:ext uri="{9D8B030D-6E8A-4147-A177-3AD203B41FA5}">
                      <a16:colId xmlns:a16="http://schemas.microsoft.com/office/drawing/2014/main" val="3950611115"/>
                    </a:ext>
                  </a:extLst>
                </a:gridCol>
                <a:gridCol w="1506519">
                  <a:extLst>
                    <a:ext uri="{9D8B030D-6E8A-4147-A177-3AD203B41FA5}">
                      <a16:colId xmlns:a16="http://schemas.microsoft.com/office/drawing/2014/main" val="3983390216"/>
                    </a:ext>
                  </a:extLst>
                </a:gridCol>
                <a:gridCol w="1630473">
                  <a:extLst>
                    <a:ext uri="{9D8B030D-6E8A-4147-A177-3AD203B41FA5}">
                      <a16:colId xmlns:a16="http://schemas.microsoft.com/office/drawing/2014/main" val="3037681623"/>
                    </a:ext>
                  </a:extLst>
                </a:gridCol>
                <a:gridCol w="877214">
                  <a:extLst>
                    <a:ext uri="{9D8B030D-6E8A-4147-A177-3AD203B41FA5}">
                      <a16:colId xmlns:a16="http://schemas.microsoft.com/office/drawing/2014/main" val="15800092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Sommaire</a:t>
                      </a:r>
                      <a:endParaRPr lang="fr-FR" sz="8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projet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La maquette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Cahier des charges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automate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GRAFCET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Sémaphores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Gestion des défauts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Détection des défauts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Calcul des défauts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du robot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robot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Les mouvements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Programmation supervision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Récupération des données</a:t>
                      </a:r>
                      <a:endParaRPr lang="fr-FR" sz="8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Interface web</a:t>
                      </a:r>
                      <a:endParaRPr lang="fr-FR" sz="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Conclusion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15045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74440" y="1706155"/>
            <a:ext cx="699512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Connexion à la base de données</a:t>
            </a:r>
          </a:p>
          <a:p>
            <a:endParaRPr lang="fr-FR" dirty="0"/>
          </a:p>
          <a:p>
            <a:r>
              <a:rPr lang="fr-FR" sz="1400" dirty="0">
                <a:solidFill>
                  <a:srgbClr val="FF0000"/>
                </a:solidFill>
              </a:rPr>
              <a:t>&lt;?</a:t>
            </a:r>
            <a:r>
              <a:rPr lang="fr-FR" sz="1400" dirty="0" err="1">
                <a:solidFill>
                  <a:srgbClr val="FF0000"/>
                </a:solidFill>
              </a:rPr>
              <a:t>php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</a:p>
          <a:p>
            <a:r>
              <a:rPr lang="fr-FR" sz="1400" dirty="0"/>
              <a:t>$</a:t>
            </a:r>
            <a:r>
              <a:rPr lang="fr-FR" sz="1400" dirty="0" err="1"/>
              <a:t>bdd</a:t>
            </a:r>
            <a:r>
              <a:rPr lang="fr-FR" sz="1400" dirty="0"/>
              <a:t> = </a:t>
            </a:r>
            <a:r>
              <a:rPr lang="fr-FR" sz="1400" dirty="0">
                <a:solidFill>
                  <a:srgbClr val="0070C0"/>
                </a:solidFill>
              </a:rPr>
              <a:t>new</a:t>
            </a:r>
            <a:r>
              <a:rPr lang="fr-FR" sz="1400" dirty="0"/>
              <a:t> PDO(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'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mysql:host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localhost;dbname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=projet'</a:t>
            </a:r>
            <a:r>
              <a:rPr lang="fr-FR" sz="1400" dirty="0"/>
              <a:t>,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'supervision'</a:t>
            </a:r>
            <a:r>
              <a:rPr lang="fr-FR" sz="1400" dirty="0"/>
              <a:t>,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'supervision'</a:t>
            </a:r>
            <a:r>
              <a:rPr lang="fr-FR" sz="1400" dirty="0"/>
              <a:t>); </a:t>
            </a:r>
          </a:p>
          <a:p>
            <a:r>
              <a:rPr lang="fr-FR" sz="1400" dirty="0">
                <a:solidFill>
                  <a:srgbClr val="FF0000"/>
                </a:solidFill>
              </a:rPr>
              <a:t>?&gt; 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Récupération des données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r>
              <a:rPr lang="en-US" sz="1400" dirty="0"/>
              <a:t>$</a:t>
            </a:r>
            <a:r>
              <a:rPr lang="en-US" sz="1400" dirty="0" err="1"/>
              <a:t>reqCapteurs</a:t>
            </a:r>
            <a:r>
              <a:rPr lang="en-US" sz="1400" dirty="0"/>
              <a:t> = $</a:t>
            </a:r>
            <a:r>
              <a:rPr lang="en-US" sz="1400" dirty="0" err="1"/>
              <a:t>bdd</a:t>
            </a:r>
            <a:r>
              <a:rPr lang="en-US" sz="1400" dirty="0"/>
              <a:t>-&gt;query(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'SELECT * FROM sensors ORDER BY nom'</a:t>
            </a:r>
            <a:r>
              <a:rPr lang="en-US" sz="1400" dirty="0"/>
              <a:t>);</a:t>
            </a:r>
            <a:endParaRPr lang="fr-FR" sz="1400" dirty="0"/>
          </a:p>
          <a:p>
            <a:endParaRPr lang="fr-FR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Affichage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sz="1400" dirty="0" err="1">
                <a:solidFill>
                  <a:srgbClr val="0070C0"/>
                </a:solidFill>
              </a:rPr>
              <a:t>while</a:t>
            </a:r>
            <a:r>
              <a:rPr lang="fr-FR" sz="1400" dirty="0"/>
              <a:t>($</a:t>
            </a:r>
            <a:r>
              <a:rPr lang="fr-FR" sz="1400" dirty="0" err="1"/>
              <a:t>donneeCapteurs</a:t>
            </a:r>
            <a:r>
              <a:rPr lang="fr-FR" sz="1400" dirty="0"/>
              <a:t> = $</a:t>
            </a:r>
            <a:r>
              <a:rPr lang="fr-FR" sz="1400" dirty="0" err="1"/>
              <a:t>reqCapteurs</a:t>
            </a:r>
            <a:r>
              <a:rPr lang="fr-FR" sz="1400" dirty="0"/>
              <a:t>-&gt;</a:t>
            </a:r>
            <a:r>
              <a:rPr lang="fr-FR" sz="1400" dirty="0" err="1"/>
              <a:t>fetch</a:t>
            </a:r>
            <a:r>
              <a:rPr lang="fr-FR" sz="1400" dirty="0"/>
              <a:t>()){</a:t>
            </a:r>
          </a:p>
          <a:p>
            <a:pPr indent="365125"/>
            <a:r>
              <a:rPr lang="fr-FR" sz="1400" dirty="0" err="1">
                <a:solidFill>
                  <a:srgbClr val="0070C0"/>
                </a:solidFill>
              </a:rPr>
              <a:t>echo</a:t>
            </a:r>
            <a:r>
              <a:rPr lang="fr-FR" sz="1400" dirty="0"/>
              <a:t>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"&lt;TR&gt;</a:t>
            </a:r>
          </a:p>
          <a:p>
            <a:pPr indent="1079500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&lt;TD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align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=center&gt;"</a:t>
            </a:r>
            <a:r>
              <a:rPr lang="fr-FR" sz="1400" dirty="0"/>
              <a:t>,$</a:t>
            </a:r>
            <a:r>
              <a:rPr lang="fr-FR" sz="1400" dirty="0" err="1"/>
              <a:t>donneeCapteurs</a:t>
            </a:r>
            <a:r>
              <a:rPr lang="fr-FR" sz="1400" dirty="0"/>
              <a:t>[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'nom'</a:t>
            </a:r>
            <a:r>
              <a:rPr lang="fr-FR" sz="1400" dirty="0"/>
              <a:t>],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"&lt;/TD&gt;</a:t>
            </a:r>
          </a:p>
          <a:p>
            <a:pPr indent="1079500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&lt;TD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align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=center&gt;"</a:t>
            </a:r>
            <a:r>
              <a:rPr lang="fr-FR" sz="1400" dirty="0"/>
              <a:t>,$</a:t>
            </a:r>
            <a:r>
              <a:rPr lang="fr-FR" sz="1400" dirty="0" err="1"/>
              <a:t>donneeCapteurs</a:t>
            </a:r>
            <a:r>
              <a:rPr lang="fr-FR" sz="1400" dirty="0"/>
              <a:t>[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'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etat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'</a:t>
            </a:r>
            <a:r>
              <a:rPr lang="fr-FR" sz="1400" dirty="0"/>
              <a:t>],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"&lt;/TD&gt;</a:t>
            </a:r>
          </a:p>
          <a:p>
            <a:pPr indent="804863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&lt;/TR&gt;"</a:t>
            </a:r>
            <a:r>
              <a:rPr lang="fr-FR" sz="1400" dirty="0"/>
              <a:t>;</a:t>
            </a:r>
          </a:p>
          <a:p>
            <a:r>
              <a:rPr lang="fr-FR" sz="1400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685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604448" y="6606130"/>
            <a:ext cx="539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14</a:t>
            </a:r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Interface web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/>
          </p:nvPr>
        </p:nvGraphicFramePr>
        <p:xfrm>
          <a:off x="0" y="72048"/>
          <a:ext cx="9144000" cy="548640"/>
        </p:xfrm>
        <a:graphic>
          <a:graphicData uri="http://schemas.openxmlformats.org/drawingml/2006/table">
            <a:tbl>
              <a:tblPr/>
              <a:tblGrid>
                <a:gridCol w="772330">
                  <a:extLst>
                    <a:ext uri="{9D8B030D-6E8A-4147-A177-3AD203B41FA5}">
                      <a16:colId xmlns:a16="http://schemas.microsoft.com/office/drawing/2014/main" val="1310441208"/>
                    </a:ext>
                  </a:extLst>
                </a:gridCol>
                <a:gridCol w="1392100">
                  <a:extLst>
                    <a:ext uri="{9D8B030D-6E8A-4147-A177-3AD203B41FA5}">
                      <a16:colId xmlns:a16="http://schemas.microsoft.com/office/drawing/2014/main" val="2638593111"/>
                    </a:ext>
                  </a:extLst>
                </a:gridCol>
                <a:gridCol w="1525589">
                  <a:extLst>
                    <a:ext uri="{9D8B030D-6E8A-4147-A177-3AD203B41FA5}">
                      <a16:colId xmlns:a16="http://schemas.microsoft.com/office/drawing/2014/main" val="2602465860"/>
                    </a:ext>
                  </a:extLst>
                </a:gridCol>
                <a:gridCol w="1439775">
                  <a:extLst>
                    <a:ext uri="{9D8B030D-6E8A-4147-A177-3AD203B41FA5}">
                      <a16:colId xmlns:a16="http://schemas.microsoft.com/office/drawing/2014/main" val="3950611115"/>
                    </a:ext>
                  </a:extLst>
                </a:gridCol>
                <a:gridCol w="1506519">
                  <a:extLst>
                    <a:ext uri="{9D8B030D-6E8A-4147-A177-3AD203B41FA5}">
                      <a16:colId xmlns:a16="http://schemas.microsoft.com/office/drawing/2014/main" val="3983390216"/>
                    </a:ext>
                  </a:extLst>
                </a:gridCol>
                <a:gridCol w="1630473">
                  <a:extLst>
                    <a:ext uri="{9D8B030D-6E8A-4147-A177-3AD203B41FA5}">
                      <a16:colId xmlns:a16="http://schemas.microsoft.com/office/drawing/2014/main" val="3037681623"/>
                    </a:ext>
                  </a:extLst>
                </a:gridCol>
                <a:gridCol w="877214">
                  <a:extLst>
                    <a:ext uri="{9D8B030D-6E8A-4147-A177-3AD203B41FA5}">
                      <a16:colId xmlns:a16="http://schemas.microsoft.com/office/drawing/2014/main" val="15800092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Sommaire</a:t>
                      </a:r>
                      <a:endParaRPr lang="fr-FR" sz="8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projet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La maquette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Cahier des charges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automate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GRAFCET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Sémaphores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Gestion des défauts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Détection des défauts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Calcul des défauts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du robot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robot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Les mouvements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Programmation supervision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Récupération des données</a:t>
                      </a:r>
                      <a:endParaRPr lang="fr-FR" sz="8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Interface web</a:t>
                      </a:r>
                      <a:endParaRPr lang="fr-FR" sz="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Conclusion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150459"/>
                  </a:ext>
                </a:extLst>
              </a:tr>
            </a:tbl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94" y="1393368"/>
            <a:ext cx="5435412" cy="535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05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8604448" y="6606130"/>
            <a:ext cx="539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15</a:t>
            </a:r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Interface web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589602"/>
              </p:ext>
            </p:extLst>
          </p:nvPr>
        </p:nvGraphicFramePr>
        <p:xfrm>
          <a:off x="0" y="72048"/>
          <a:ext cx="9144000" cy="548640"/>
        </p:xfrm>
        <a:graphic>
          <a:graphicData uri="http://schemas.openxmlformats.org/drawingml/2006/table">
            <a:tbl>
              <a:tblPr/>
              <a:tblGrid>
                <a:gridCol w="772330">
                  <a:extLst>
                    <a:ext uri="{9D8B030D-6E8A-4147-A177-3AD203B41FA5}">
                      <a16:colId xmlns:a16="http://schemas.microsoft.com/office/drawing/2014/main" val="1310441208"/>
                    </a:ext>
                  </a:extLst>
                </a:gridCol>
                <a:gridCol w="1392100">
                  <a:extLst>
                    <a:ext uri="{9D8B030D-6E8A-4147-A177-3AD203B41FA5}">
                      <a16:colId xmlns:a16="http://schemas.microsoft.com/office/drawing/2014/main" val="2638593111"/>
                    </a:ext>
                  </a:extLst>
                </a:gridCol>
                <a:gridCol w="1525589">
                  <a:extLst>
                    <a:ext uri="{9D8B030D-6E8A-4147-A177-3AD203B41FA5}">
                      <a16:colId xmlns:a16="http://schemas.microsoft.com/office/drawing/2014/main" val="2602465860"/>
                    </a:ext>
                  </a:extLst>
                </a:gridCol>
                <a:gridCol w="1439775">
                  <a:extLst>
                    <a:ext uri="{9D8B030D-6E8A-4147-A177-3AD203B41FA5}">
                      <a16:colId xmlns:a16="http://schemas.microsoft.com/office/drawing/2014/main" val="3950611115"/>
                    </a:ext>
                  </a:extLst>
                </a:gridCol>
                <a:gridCol w="1506519">
                  <a:extLst>
                    <a:ext uri="{9D8B030D-6E8A-4147-A177-3AD203B41FA5}">
                      <a16:colId xmlns:a16="http://schemas.microsoft.com/office/drawing/2014/main" val="3983390216"/>
                    </a:ext>
                  </a:extLst>
                </a:gridCol>
                <a:gridCol w="1630473">
                  <a:extLst>
                    <a:ext uri="{9D8B030D-6E8A-4147-A177-3AD203B41FA5}">
                      <a16:colId xmlns:a16="http://schemas.microsoft.com/office/drawing/2014/main" val="3037681623"/>
                    </a:ext>
                  </a:extLst>
                </a:gridCol>
                <a:gridCol w="877214">
                  <a:extLst>
                    <a:ext uri="{9D8B030D-6E8A-4147-A177-3AD203B41FA5}">
                      <a16:colId xmlns:a16="http://schemas.microsoft.com/office/drawing/2014/main" val="15800092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Sommaire</a:t>
                      </a:r>
                      <a:endParaRPr lang="fr-FR" sz="8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projet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La maquette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Cahier des charges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automate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GRAFCET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Sémaphores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Gestion des défauts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Détection des défauts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Calcul des défauts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du robot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robot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Les mouvements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Programmation supervision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Récupération des données</a:t>
                      </a:r>
                      <a:endParaRPr lang="fr-FR" sz="800" b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Interface web</a:t>
                      </a:r>
                      <a:endParaRPr lang="fr-FR" sz="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Conclusion</a:t>
                      </a:r>
                      <a:endParaRPr lang="fr-FR" sz="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150459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695" y="1751632"/>
            <a:ext cx="6786610" cy="485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63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0929" y="-6133094"/>
            <a:ext cx="26619535" cy="2187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52056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-0.58142 -0.0953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80" y="-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>
            <a:grpSpLocks noChangeAspect="1"/>
          </p:cNvGrpSpPr>
          <p:nvPr/>
        </p:nvGrpSpPr>
        <p:grpSpPr>
          <a:xfrm>
            <a:off x="-468560" y="-23069944"/>
            <a:ext cx="48564564" cy="36032723"/>
            <a:chOff x="-36512" y="409575"/>
            <a:chExt cx="8825086" cy="654781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55" t="14445" r="16023" b="13111"/>
            <a:stretch/>
          </p:blipFill>
          <p:spPr bwMode="auto">
            <a:xfrm>
              <a:off x="-36512" y="409575"/>
              <a:ext cx="8825086" cy="6547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599" y="4799087"/>
              <a:ext cx="1398065" cy="1148905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558" y="4730302"/>
              <a:ext cx="1054041" cy="1148905"/>
            </a:xfrm>
            <a:prstGeom prst="rect">
              <a:avLst/>
            </a:prstGeom>
          </p:spPr>
        </p:pic>
        <p:sp>
          <p:nvSpPr>
            <p:cNvPr id="10" name="Titre 1"/>
            <p:cNvSpPr txBox="1">
              <a:spLocks/>
            </p:cNvSpPr>
            <p:nvPr/>
          </p:nvSpPr>
          <p:spPr>
            <a:xfrm>
              <a:off x="958567" y="1711871"/>
              <a:ext cx="7128792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3900" dirty="0">
                  <a:latin typeface="Andalus" panose="02020603050405020304" pitchFamily="18" charset="-78"/>
                  <a:cs typeface="Andalus" panose="02020603050405020304" pitchFamily="18" charset="-78"/>
                </a:rPr>
                <a:t>Robotisation de la ligne </a:t>
              </a:r>
              <a:r>
                <a:rPr lang="fr-FR" sz="23900" dirty="0" err="1">
                  <a:latin typeface="Andalus" panose="02020603050405020304" pitchFamily="18" charset="-78"/>
                  <a:cs typeface="Andalus" panose="02020603050405020304" pitchFamily="18" charset="-78"/>
                </a:rPr>
                <a:t>transitique</a:t>
              </a:r>
              <a:endParaRPr lang="fr-FR" sz="239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9712" y="5085184"/>
              <a:ext cx="720080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9579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"/>
    </mc:Choice>
    <mc:Fallback xmlns="">
      <p:transition spd="slow" advTm="2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2708 L -2.12795 1.272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608" y="649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74242"/>
            <a:ext cx="8229600" cy="4525963"/>
          </a:xfrm>
        </p:spPr>
        <p:txBody>
          <a:bodyPr>
            <a:normAutofit fontScale="55000" lnSpcReduction="20000"/>
          </a:bodyPr>
          <a:lstStyle/>
          <a:p>
            <a:endParaRPr lang="fr-FR" dirty="0"/>
          </a:p>
          <a:p>
            <a:pPr marL="571500" indent="-571500">
              <a:buFont typeface="+mj-lt"/>
              <a:buAutoNum type="romanUcPeriod"/>
            </a:pPr>
            <a:r>
              <a:rPr lang="fr-FR" dirty="0"/>
              <a:t>Présentation du projet</a:t>
            </a:r>
          </a:p>
          <a:p>
            <a:pPr marL="971550" lvl="1" indent="-571500">
              <a:buFont typeface="+mj-lt"/>
              <a:buAutoNum type="alphaUcPeriod"/>
            </a:pPr>
            <a:r>
              <a:rPr lang="fr-FR" dirty="0"/>
              <a:t>Présentation de la maquette</a:t>
            </a:r>
          </a:p>
          <a:p>
            <a:pPr marL="971550" lvl="1" indent="-571500">
              <a:buFont typeface="+mj-lt"/>
              <a:buAutoNum type="alphaUcPeriod"/>
            </a:pPr>
            <a:r>
              <a:rPr lang="fr-FR" dirty="0"/>
              <a:t>B. Présentation du cahier des charges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/>
              <a:t>Programmation automate</a:t>
            </a:r>
          </a:p>
          <a:p>
            <a:pPr marL="971550" lvl="1" indent="-571500">
              <a:buFont typeface="+mj-lt"/>
              <a:buAutoNum type="alphaUcPeriod"/>
            </a:pPr>
            <a:r>
              <a:rPr lang="fr-FR" dirty="0"/>
              <a:t>Réalisation des GRAFCET</a:t>
            </a:r>
          </a:p>
          <a:p>
            <a:pPr marL="971550" lvl="1" indent="-571500">
              <a:buFont typeface="+mj-lt"/>
              <a:buAutoNum type="alphaUcPeriod"/>
            </a:pPr>
            <a:r>
              <a:rPr lang="fr-FR" dirty="0"/>
              <a:t>Sémaphores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/>
              <a:t>Gestion des défauts</a:t>
            </a:r>
          </a:p>
          <a:p>
            <a:pPr marL="971550" lvl="1" indent="-571500">
              <a:buFont typeface="+mj-lt"/>
              <a:buAutoNum type="alphaUcPeriod"/>
            </a:pPr>
            <a:r>
              <a:rPr lang="fr-FR" dirty="0"/>
              <a:t>Détection des défauts</a:t>
            </a:r>
          </a:p>
          <a:p>
            <a:pPr marL="971550" lvl="1" indent="-571500">
              <a:buFont typeface="+mj-lt"/>
              <a:buAutoNum type="alphaUcPeriod"/>
            </a:pPr>
            <a:r>
              <a:rPr lang="fr-FR" dirty="0"/>
              <a:t>Calculs des temps de défauts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/>
              <a:t>Programmation du robot</a:t>
            </a:r>
          </a:p>
          <a:p>
            <a:pPr marL="971550" lvl="1" indent="-571500">
              <a:buFont typeface="+mj-lt"/>
              <a:buAutoNum type="alphaUcPeriod"/>
            </a:pPr>
            <a:r>
              <a:rPr lang="fr-FR" dirty="0"/>
              <a:t>Présentation du robot</a:t>
            </a:r>
          </a:p>
          <a:p>
            <a:pPr marL="971550" lvl="1" indent="-571500">
              <a:buFont typeface="+mj-lt"/>
              <a:buAutoNum type="alphaUcPeriod"/>
            </a:pPr>
            <a:r>
              <a:rPr lang="fr-FR" dirty="0"/>
              <a:t>Programmation du robot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/>
              <a:t>Programmation supervision</a:t>
            </a:r>
          </a:p>
          <a:p>
            <a:pPr marL="971550" lvl="1" indent="-571500">
              <a:buFont typeface="+mj-lt"/>
              <a:buAutoNum type="alphaUcPeriod"/>
            </a:pPr>
            <a:r>
              <a:rPr lang="fr-FR" dirty="0"/>
              <a:t>Récupération des informations</a:t>
            </a:r>
          </a:p>
          <a:p>
            <a:pPr marL="971550" lvl="1" indent="-571500">
              <a:buFont typeface="+mj-lt"/>
              <a:buAutoNum type="alphaUcPeriod"/>
            </a:pPr>
            <a:r>
              <a:rPr lang="fr-FR" dirty="0"/>
              <a:t>Interface web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604448" y="6606130"/>
            <a:ext cx="539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2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209858"/>
              </p:ext>
            </p:extLst>
          </p:nvPr>
        </p:nvGraphicFramePr>
        <p:xfrm>
          <a:off x="0" y="72048"/>
          <a:ext cx="9144000" cy="548640"/>
        </p:xfrm>
        <a:graphic>
          <a:graphicData uri="http://schemas.openxmlformats.org/drawingml/2006/table">
            <a:tbl>
              <a:tblPr/>
              <a:tblGrid>
                <a:gridCol w="772330">
                  <a:extLst>
                    <a:ext uri="{9D8B030D-6E8A-4147-A177-3AD203B41FA5}">
                      <a16:colId xmlns:a16="http://schemas.microsoft.com/office/drawing/2014/main" val="1310441208"/>
                    </a:ext>
                  </a:extLst>
                </a:gridCol>
                <a:gridCol w="1392100">
                  <a:extLst>
                    <a:ext uri="{9D8B030D-6E8A-4147-A177-3AD203B41FA5}">
                      <a16:colId xmlns:a16="http://schemas.microsoft.com/office/drawing/2014/main" val="2638593111"/>
                    </a:ext>
                  </a:extLst>
                </a:gridCol>
                <a:gridCol w="1525589">
                  <a:extLst>
                    <a:ext uri="{9D8B030D-6E8A-4147-A177-3AD203B41FA5}">
                      <a16:colId xmlns:a16="http://schemas.microsoft.com/office/drawing/2014/main" val="2602465860"/>
                    </a:ext>
                  </a:extLst>
                </a:gridCol>
                <a:gridCol w="1439775">
                  <a:extLst>
                    <a:ext uri="{9D8B030D-6E8A-4147-A177-3AD203B41FA5}">
                      <a16:colId xmlns:a16="http://schemas.microsoft.com/office/drawing/2014/main" val="3950611115"/>
                    </a:ext>
                  </a:extLst>
                </a:gridCol>
                <a:gridCol w="1506519">
                  <a:extLst>
                    <a:ext uri="{9D8B030D-6E8A-4147-A177-3AD203B41FA5}">
                      <a16:colId xmlns:a16="http://schemas.microsoft.com/office/drawing/2014/main" val="3983390216"/>
                    </a:ext>
                  </a:extLst>
                </a:gridCol>
                <a:gridCol w="1630473">
                  <a:extLst>
                    <a:ext uri="{9D8B030D-6E8A-4147-A177-3AD203B41FA5}">
                      <a16:colId xmlns:a16="http://schemas.microsoft.com/office/drawing/2014/main" val="3037681623"/>
                    </a:ext>
                  </a:extLst>
                </a:gridCol>
                <a:gridCol w="877214">
                  <a:extLst>
                    <a:ext uri="{9D8B030D-6E8A-4147-A177-3AD203B41FA5}">
                      <a16:colId xmlns:a16="http://schemas.microsoft.com/office/drawing/2014/main" val="15800092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Sommaire</a:t>
                      </a:r>
                      <a:endParaRPr lang="fr-FR" sz="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projet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La maquette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Cahier des charges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automate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GRAFCET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Sémaphores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Gestion des défauts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Détection des défauts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Calcul des défauts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du robot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robot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Les mouvements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supervision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Récupération des données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Interface web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Conclusion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15045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79277" y="2684169"/>
            <a:ext cx="18473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800"/>
          </a:p>
        </p:txBody>
      </p:sp>
    </p:spTree>
    <p:extLst>
      <p:ext uri="{BB962C8B-B14F-4D97-AF65-F5344CB8AC3E}">
        <p14:creationId xmlns:p14="http://schemas.microsoft.com/office/powerpoint/2010/main" val="7191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5" t="14445" r="16023" b="13111"/>
          <a:stretch/>
        </p:blipFill>
        <p:spPr bwMode="auto">
          <a:xfrm>
            <a:off x="-76622" y="409575"/>
            <a:ext cx="8825086" cy="654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" y="4799087"/>
            <a:ext cx="1398065" cy="11489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48" y="4730302"/>
            <a:ext cx="1054041" cy="1148905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918457" y="1711871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ndalus" panose="02020603050405020304" pitchFamily="18" charset="-78"/>
                <a:cs typeface="Andalus" panose="02020603050405020304" pitchFamily="18" charset="-78"/>
              </a:rPr>
              <a:t>Robotisation de la ligne </a:t>
            </a:r>
            <a:r>
              <a:rPr lang="fr-FR" dirty="0" err="1">
                <a:latin typeface="Andalus" panose="02020603050405020304" pitchFamily="18" charset="-78"/>
                <a:cs typeface="Andalus" panose="02020603050405020304" pitchFamily="18" charset="-78"/>
              </a:rPr>
              <a:t>transitique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9602" y="5085184"/>
            <a:ext cx="72008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67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7.40741E-7 L 0.03611 -0.09861 C 0.04323 -0.11921 0.05903 -0.14074 0.07899 -0.15764 C 0.10069 -0.17685 0.12153 -0.18727 0.13924 -0.18634 L 0.22153 -0.19143 " pathEditMode="relative" rAng="1962000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0" y="15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53 -0.19143 L 0.22049 -0.27824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68312"/>
            <a:ext cx="8229600" cy="423189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Projet fonctionnel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1"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Manque de temps</a:t>
            </a:r>
          </a:p>
          <a:p>
            <a:pPr lvl="1"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Mise en pratique de connaissances et compétences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1"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Travail en équipe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Communication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Conclusion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604448" y="6606130"/>
            <a:ext cx="539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16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79277" y="2684169"/>
            <a:ext cx="18473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80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5356"/>
              </p:ext>
            </p:extLst>
          </p:nvPr>
        </p:nvGraphicFramePr>
        <p:xfrm>
          <a:off x="0" y="72048"/>
          <a:ext cx="9144000" cy="548640"/>
        </p:xfrm>
        <a:graphic>
          <a:graphicData uri="http://schemas.openxmlformats.org/drawingml/2006/table">
            <a:tbl>
              <a:tblPr/>
              <a:tblGrid>
                <a:gridCol w="772330">
                  <a:extLst>
                    <a:ext uri="{9D8B030D-6E8A-4147-A177-3AD203B41FA5}">
                      <a16:colId xmlns:a16="http://schemas.microsoft.com/office/drawing/2014/main" val="1310441208"/>
                    </a:ext>
                  </a:extLst>
                </a:gridCol>
                <a:gridCol w="1392100">
                  <a:extLst>
                    <a:ext uri="{9D8B030D-6E8A-4147-A177-3AD203B41FA5}">
                      <a16:colId xmlns:a16="http://schemas.microsoft.com/office/drawing/2014/main" val="2638593111"/>
                    </a:ext>
                  </a:extLst>
                </a:gridCol>
                <a:gridCol w="1525589">
                  <a:extLst>
                    <a:ext uri="{9D8B030D-6E8A-4147-A177-3AD203B41FA5}">
                      <a16:colId xmlns:a16="http://schemas.microsoft.com/office/drawing/2014/main" val="2602465860"/>
                    </a:ext>
                  </a:extLst>
                </a:gridCol>
                <a:gridCol w="1439775">
                  <a:extLst>
                    <a:ext uri="{9D8B030D-6E8A-4147-A177-3AD203B41FA5}">
                      <a16:colId xmlns:a16="http://schemas.microsoft.com/office/drawing/2014/main" val="3950611115"/>
                    </a:ext>
                  </a:extLst>
                </a:gridCol>
                <a:gridCol w="1506519">
                  <a:extLst>
                    <a:ext uri="{9D8B030D-6E8A-4147-A177-3AD203B41FA5}">
                      <a16:colId xmlns:a16="http://schemas.microsoft.com/office/drawing/2014/main" val="3983390216"/>
                    </a:ext>
                  </a:extLst>
                </a:gridCol>
                <a:gridCol w="1630473">
                  <a:extLst>
                    <a:ext uri="{9D8B030D-6E8A-4147-A177-3AD203B41FA5}">
                      <a16:colId xmlns:a16="http://schemas.microsoft.com/office/drawing/2014/main" val="3037681623"/>
                    </a:ext>
                  </a:extLst>
                </a:gridCol>
                <a:gridCol w="877214">
                  <a:extLst>
                    <a:ext uri="{9D8B030D-6E8A-4147-A177-3AD203B41FA5}">
                      <a16:colId xmlns:a16="http://schemas.microsoft.com/office/drawing/2014/main" val="15800092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Sommaire</a:t>
                      </a:r>
                      <a:endParaRPr lang="fr-FR" sz="8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projet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La maquette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Cahier des charges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automate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GRAFCET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Sémaphores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Gestion des défauts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Détection des défauts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Calcul des défauts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du robot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robot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Les mouvements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supervision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Récupération des données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Interface web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Conclusion</a:t>
                      </a:r>
                      <a:endParaRPr lang="fr-FR" sz="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150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74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5" t="14445" r="16023" b="13111"/>
          <a:stretch/>
        </p:blipFill>
        <p:spPr bwMode="auto">
          <a:xfrm>
            <a:off x="-41126" y="409575"/>
            <a:ext cx="8825086" cy="654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9" y="4799087"/>
            <a:ext cx="1398065" cy="11489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30302"/>
            <a:ext cx="1054041" cy="1148905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953953" y="1711871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ndalus" panose="02020603050405020304" pitchFamily="18" charset="-78"/>
                <a:cs typeface="Andalus" panose="02020603050405020304" pitchFamily="18" charset="-78"/>
              </a:rPr>
              <a:t>Robotisation de la ligne </a:t>
            </a:r>
            <a:r>
              <a:rPr lang="fr-FR" dirty="0" err="1">
                <a:latin typeface="Andalus" panose="02020603050405020304" pitchFamily="18" charset="-78"/>
                <a:cs typeface="Andalus" panose="02020603050405020304" pitchFamily="18" charset="-78"/>
              </a:rPr>
              <a:t>transitique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3968" y="3356992"/>
            <a:ext cx="72008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-108520" y="-99392"/>
            <a:ext cx="9361040" cy="705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75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18889 -4.81481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0" y="15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2.59259E-6 L -0.00781 -0.01574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3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La maquette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604448" y="6606130"/>
            <a:ext cx="539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3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79277" y="2684169"/>
            <a:ext cx="18473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80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086187"/>
              </p:ext>
            </p:extLst>
          </p:nvPr>
        </p:nvGraphicFramePr>
        <p:xfrm>
          <a:off x="0" y="72048"/>
          <a:ext cx="9144000" cy="548640"/>
        </p:xfrm>
        <a:graphic>
          <a:graphicData uri="http://schemas.openxmlformats.org/drawingml/2006/table">
            <a:tbl>
              <a:tblPr/>
              <a:tblGrid>
                <a:gridCol w="772330">
                  <a:extLst>
                    <a:ext uri="{9D8B030D-6E8A-4147-A177-3AD203B41FA5}">
                      <a16:colId xmlns:a16="http://schemas.microsoft.com/office/drawing/2014/main" val="1310441208"/>
                    </a:ext>
                  </a:extLst>
                </a:gridCol>
                <a:gridCol w="1392100">
                  <a:extLst>
                    <a:ext uri="{9D8B030D-6E8A-4147-A177-3AD203B41FA5}">
                      <a16:colId xmlns:a16="http://schemas.microsoft.com/office/drawing/2014/main" val="2638593111"/>
                    </a:ext>
                  </a:extLst>
                </a:gridCol>
                <a:gridCol w="1525589">
                  <a:extLst>
                    <a:ext uri="{9D8B030D-6E8A-4147-A177-3AD203B41FA5}">
                      <a16:colId xmlns:a16="http://schemas.microsoft.com/office/drawing/2014/main" val="2602465860"/>
                    </a:ext>
                  </a:extLst>
                </a:gridCol>
                <a:gridCol w="1439775">
                  <a:extLst>
                    <a:ext uri="{9D8B030D-6E8A-4147-A177-3AD203B41FA5}">
                      <a16:colId xmlns:a16="http://schemas.microsoft.com/office/drawing/2014/main" val="3950611115"/>
                    </a:ext>
                  </a:extLst>
                </a:gridCol>
                <a:gridCol w="1506519">
                  <a:extLst>
                    <a:ext uri="{9D8B030D-6E8A-4147-A177-3AD203B41FA5}">
                      <a16:colId xmlns:a16="http://schemas.microsoft.com/office/drawing/2014/main" val="3983390216"/>
                    </a:ext>
                  </a:extLst>
                </a:gridCol>
                <a:gridCol w="1630473">
                  <a:extLst>
                    <a:ext uri="{9D8B030D-6E8A-4147-A177-3AD203B41FA5}">
                      <a16:colId xmlns:a16="http://schemas.microsoft.com/office/drawing/2014/main" val="3037681623"/>
                    </a:ext>
                  </a:extLst>
                </a:gridCol>
                <a:gridCol w="877214">
                  <a:extLst>
                    <a:ext uri="{9D8B030D-6E8A-4147-A177-3AD203B41FA5}">
                      <a16:colId xmlns:a16="http://schemas.microsoft.com/office/drawing/2014/main" val="15800092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Sommaire</a:t>
                      </a:r>
                      <a:endParaRPr lang="fr-FR" sz="8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Présentation du projet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 maquette</a:t>
                      </a:r>
                      <a:endParaRPr lang="fr-FR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Cahier des charges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automate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GRAFCET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Sémaphores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Gestion des défauts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Détection des défauts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Calcul des défauts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du robot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robot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Les mouvements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supervision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Récupération des données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Interface web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Conclusion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150459"/>
                  </a:ext>
                </a:extLst>
              </a:tr>
            </a:tbl>
          </a:graphicData>
        </a:graphic>
      </p:graphicFrame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51132"/>
            <a:ext cx="4315679" cy="4464496"/>
          </a:xfrm>
          <a:prstGeom prst="rect">
            <a:avLst/>
          </a:prstGeom>
        </p:spPr>
      </p:pic>
      <p:sp>
        <p:nvSpPr>
          <p:cNvPr id="17" name="Shape 106"/>
          <p:cNvSpPr txBox="1"/>
          <p:nvPr/>
        </p:nvSpPr>
        <p:spPr>
          <a:xfrm>
            <a:off x="755576" y="2168312"/>
            <a:ext cx="7344815" cy="42473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buNone/>
            </a:pP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parties 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buClr>
                <a:srgbClr val="00D25F"/>
              </a:buClr>
              <a:buSzPct val="100000"/>
              <a:buFont typeface="Calibri"/>
              <a:buChar char="●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Magasin (station 5)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accent6"/>
              </a:buClr>
              <a:buSzPct val="100000"/>
              <a:buFont typeface="Calibri"/>
              <a:buChar char="●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Hippodrome (station 4) </a:t>
            </a:r>
          </a:p>
          <a:p>
            <a:pPr marL="742950" marR="0" lvl="1" indent="-285750" algn="l" rtl="0">
              <a:spcBef>
                <a:spcPts val="0"/>
              </a:spcBef>
              <a:buClr>
                <a:srgbClr val="F0EA00"/>
              </a:buClr>
              <a:buSzPct val="100000"/>
              <a:buFont typeface="Calibri"/>
              <a:buChar char="●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Épis (station 6)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butées et des aiguillages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robot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25144"/>
            <a:ext cx="888888" cy="96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5" t="14445" r="16023" b="13111"/>
          <a:stretch/>
        </p:blipFill>
        <p:spPr bwMode="auto">
          <a:xfrm>
            <a:off x="-36512" y="407640"/>
            <a:ext cx="8825086" cy="654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9" y="4797152"/>
            <a:ext cx="1398065" cy="11489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58" y="4728367"/>
            <a:ext cx="1054041" cy="1148905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958567" y="1709936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ndalus" panose="02020603050405020304" pitchFamily="18" charset="-78"/>
                <a:cs typeface="Andalus" panose="02020603050405020304" pitchFamily="18" charset="-78"/>
              </a:rPr>
              <a:t>Robotisation de la ligne </a:t>
            </a:r>
            <a:r>
              <a:rPr lang="fr-FR" dirty="0" err="1">
                <a:latin typeface="Andalus" panose="02020603050405020304" pitchFamily="18" charset="-78"/>
                <a:cs typeface="Andalus" panose="02020603050405020304" pitchFamily="18" charset="-78"/>
              </a:rPr>
              <a:t>transitique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6774" y="3356992"/>
            <a:ext cx="72008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-108520" y="-99392"/>
            <a:ext cx="9361040" cy="705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26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771 0.03148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139 L 0.07744 -0.00579 C 0.09462 -0.00671 0.11476 -0.01644 0.13421 -0.0331 C 0.1573 -0.05232 0.16771 -0.07338 0.17362 -0.09838 L 0.2066 -0.19907 " pathEditMode="relative" rAng="-23719001" ptsTypes="FffFF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2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0" y="15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43 -0.19908 L -0.23628 -0.0261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35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Cahier des charges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604448" y="6606130"/>
            <a:ext cx="539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4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79277" y="2684169"/>
            <a:ext cx="18473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80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80366"/>
              </p:ext>
            </p:extLst>
          </p:nvPr>
        </p:nvGraphicFramePr>
        <p:xfrm>
          <a:off x="0" y="72048"/>
          <a:ext cx="9144000" cy="548640"/>
        </p:xfrm>
        <a:graphic>
          <a:graphicData uri="http://schemas.openxmlformats.org/drawingml/2006/table">
            <a:tbl>
              <a:tblPr/>
              <a:tblGrid>
                <a:gridCol w="772330">
                  <a:extLst>
                    <a:ext uri="{9D8B030D-6E8A-4147-A177-3AD203B41FA5}">
                      <a16:colId xmlns:a16="http://schemas.microsoft.com/office/drawing/2014/main" val="1310441208"/>
                    </a:ext>
                  </a:extLst>
                </a:gridCol>
                <a:gridCol w="1392100">
                  <a:extLst>
                    <a:ext uri="{9D8B030D-6E8A-4147-A177-3AD203B41FA5}">
                      <a16:colId xmlns:a16="http://schemas.microsoft.com/office/drawing/2014/main" val="2638593111"/>
                    </a:ext>
                  </a:extLst>
                </a:gridCol>
                <a:gridCol w="1525589">
                  <a:extLst>
                    <a:ext uri="{9D8B030D-6E8A-4147-A177-3AD203B41FA5}">
                      <a16:colId xmlns:a16="http://schemas.microsoft.com/office/drawing/2014/main" val="2602465860"/>
                    </a:ext>
                  </a:extLst>
                </a:gridCol>
                <a:gridCol w="1439775">
                  <a:extLst>
                    <a:ext uri="{9D8B030D-6E8A-4147-A177-3AD203B41FA5}">
                      <a16:colId xmlns:a16="http://schemas.microsoft.com/office/drawing/2014/main" val="3950611115"/>
                    </a:ext>
                  </a:extLst>
                </a:gridCol>
                <a:gridCol w="1506519">
                  <a:extLst>
                    <a:ext uri="{9D8B030D-6E8A-4147-A177-3AD203B41FA5}">
                      <a16:colId xmlns:a16="http://schemas.microsoft.com/office/drawing/2014/main" val="3983390216"/>
                    </a:ext>
                  </a:extLst>
                </a:gridCol>
                <a:gridCol w="1630473">
                  <a:extLst>
                    <a:ext uri="{9D8B030D-6E8A-4147-A177-3AD203B41FA5}">
                      <a16:colId xmlns:a16="http://schemas.microsoft.com/office/drawing/2014/main" val="3037681623"/>
                    </a:ext>
                  </a:extLst>
                </a:gridCol>
                <a:gridCol w="877214">
                  <a:extLst>
                    <a:ext uri="{9D8B030D-6E8A-4147-A177-3AD203B41FA5}">
                      <a16:colId xmlns:a16="http://schemas.microsoft.com/office/drawing/2014/main" val="15800092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Sommaire</a:t>
                      </a:r>
                      <a:endParaRPr lang="fr-FR" sz="8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Présentation du projet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La maquette</a:t>
                      </a:r>
                      <a:endParaRPr lang="fr-FR" sz="8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Cahier des charges</a:t>
                      </a:r>
                      <a:endParaRPr lang="fr-FR" sz="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automate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GRAFCET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Sémaphores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Gestion des défauts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Détection des défauts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Calcul des défauts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du robot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robot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Les mouvements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supervision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Récupération des données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Interface web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Conclusion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150459"/>
                  </a:ext>
                </a:extLst>
              </a:tr>
            </a:tbl>
          </a:graphicData>
        </a:graphic>
      </p:graphicFrame>
      <p:sp>
        <p:nvSpPr>
          <p:cNvPr id="10" name="Shape 114"/>
          <p:cNvSpPr txBox="1"/>
          <p:nvPr/>
        </p:nvSpPr>
        <p:spPr>
          <a:xfrm>
            <a:off x="899592" y="2382130"/>
            <a:ext cx="7344815" cy="3416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Programmation du système de convoyage de palette avec la communication réseau</a:t>
            </a:r>
          </a:p>
          <a:p>
            <a:pPr marL="457200" marR="0" lvl="1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fr-FR" sz="1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Collecte des données dans une BDD</a:t>
            </a:r>
          </a:p>
          <a:p>
            <a:pPr marR="0" lvl="1" algn="l" rtl="0">
              <a:spcBef>
                <a:spcPts val="0"/>
              </a:spcBef>
              <a:buClr>
                <a:schemeClr val="dk1"/>
              </a:buClr>
              <a:buSzPct val="100000"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Développement d’une supervision</a:t>
            </a:r>
          </a:p>
          <a:p>
            <a:pPr lvl="1">
              <a:buClr>
                <a:schemeClr val="dk1"/>
              </a:buClr>
              <a:buSzPct val="100000"/>
            </a:pPr>
            <a:r>
              <a:rPr lang="fr-F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(accessible depuis système mobile)</a:t>
            </a:r>
          </a:p>
          <a:p>
            <a:pPr lvl="1">
              <a:buClr>
                <a:schemeClr val="dk1"/>
              </a:buClr>
              <a:buSzPct val="100000"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Pilote la ligne depuis la supervision</a:t>
            </a:r>
          </a:p>
          <a:p>
            <a:pPr marL="457200" marR="0" lvl="1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Programmation du robot</a:t>
            </a:r>
          </a:p>
        </p:txBody>
      </p:sp>
    </p:spTree>
    <p:extLst>
      <p:ext uri="{BB962C8B-B14F-4D97-AF65-F5344CB8AC3E}">
        <p14:creationId xmlns:p14="http://schemas.microsoft.com/office/powerpoint/2010/main" val="350380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5" t="14445" r="16023" b="13111"/>
          <a:stretch/>
        </p:blipFill>
        <p:spPr bwMode="auto">
          <a:xfrm>
            <a:off x="-36512" y="407640"/>
            <a:ext cx="8825086" cy="654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9" y="4797152"/>
            <a:ext cx="1398065" cy="11489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58" y="4728367"/>
            <a:ext cx="1054041" cy="1148905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958567" y="1709936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Andalus" panose="02020603050405020304" pitchFamily="18" charset="-78"/>
                <a:cs typeface="Andalus" panose="02020603050405020304" pitchFamily="18" charset="-78"/>
              </a:rPr>
              <a:t>Robotisation de la ligne </a:t>
            </a:r>
            <a:r>
              <a:rPr lang="fr-FR" dirty="0" err="1">
                <a:latin typeface="Andalus" panose="02020603050405020304" pitchFamily="18" charset="-78"/>
                <a:cs typeface="Andalus" panose="02020603050405020304" pitchFamily="18" charset="-78"/>
              </a:rPr>
              <a:t>transitique</a:t>
            </a:r>
            <a:endParaRPr lang="fr-FR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88982" y="1988840"/>
            <a:ext cx="72008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-108520" y="-99392"/>
            <a:ext cx="9361040" cy="705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84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-0.03241 L 0.5 -0.21088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2274 -0.10023 C -0.02812 -0.12199 -0.04166 -0.14514 -0.05781 -0.1618 C -0.07708 -0.18241 -0.09739 -0.19167 -0.11319 -0.1912 L -0.19375 -0.19514 " pathEditMode="relative" rAng="13017736" ptsTypes="FffFF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-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0" y="15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75 -0.19514 L -0.39063 0.1733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3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GRAFCET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604448" y="6606130"/>
            <a:ext cx="539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5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222396"/>
              </p:ext>
            </p:extLst>
          </p:nvPr>
        </p:nvGraphicFramePr>
        <p:xfrm>
          <a:off x="0" y="72048"/>
          <a:ext cx="9144000" cy="548640"/>
        </p:xfrm>
        <a:graphic>
          <a:graphicData uri="http://schemas.openxmlformats.org/drawingml/2006/table">
            <a:tbl>
              <a:tblPr/>
              <a:tblGrid>
                <a:gridCol w="772330">
                  <a:extLst>
                    <a:ext uri="{9D8B030D-6E8A-4147-A177-3AD203B41FA5}">
                      <a16:colId xmlns:a16="http://schemas.microsoft.com/office/drawing/2014/main" val="1310441208"/>
                    </a:ext>
                  </a:extLst>
                </a:gridCol>
                <a:gridCol w="1392100">
                  <a:extLst>
                    <a:ext uri="{9D8B030D-6E8A-4147-A177-3AD203B41FA5}">
                      <a16:colId xmlns:a16="http://schemas.microsoft.com/office/drawing/2014/main" val="2638593111"/>
                    </a:ext>
                  </a:extLst>
                </a:gridCol>
                <a:gridCol w="1525589">
                  <a:extLst>
                    <a:ext uri="{9D8B030D-6E8A-4147-A177-3AD203B41FA5}">
                      <a16:colId xmlns:a16="http://schemas.microsoft.com/office/drawing/2014/main" val="2602465860"/>
                    </a:ext>
                  </a:extLst>
                </a:gridCol>
                <a:gridCol w="1439775">
                  <a:extLst>
                    <a:ext uri="{9D8B030D-6E8A-4147-A177-3AD203B41FA5}">
                      <a16:colId xmlns:a16="http://schemas.microsoft.com/office/drawing/2014/main" val="3950611115"/>
                    </a:ext>
                  </a:extLst>
                </a:gridCol>
                <a:gridCol w="1506519">
                  <a:extLst>
                    <a:ext uri="{9D8B030D-6E8A-4147-A177-3AD203B41FA5}">
                      <a16:colId xmlns:a16="http://schemas.microsoft.com/office/drawing/2014/main" val="3983390216"/>
                    </a:ext>
                  </a:extLst>
                </a:gridCol>
                <a:gridCol w="1630473">
                  <a:extLst>
                    <a:ext uri="{9D8B030D-6E8A-4147-A177-3AD203B41FA5}">
                      <a16:colId xmlns:a16="http://schemas.microsoft.com/office/drawing/2014/main" val="3037681623"/>
                    </a:ext>
                  </a:extLst>
                </a:gridCol>
                <a:gridCol w="877214">
                  <a:extLst>
                    <a:ext uri="{9D8B030D-6E8A-4147-A177-3AD203B41FA5}">
                      <a16:colId xmlns:a16="http://schemas.microsoft.com/office/drawing/2014/main" val="158000929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Sommaire</a:t>
                      </a:r>
                      <a:endParaRPr lang="fr-FR" sz="8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projet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La maquette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Cahier des charges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Programmation automate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GRAFCET</a:t>
                      </a:r>
                      <a:endParaRPr lang="fr-FR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Sémaphores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Gestion des défauts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Détection des défauts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Calcul des défauts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du robot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Présentation du robot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Les mouvements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Programmation supervision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Récupération des données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»</a:t>
                      </a:r>
                      <a:r>
                        <a:rPr lang="fr-FR" sz="800" b="0" i="0" u="none" strike="noStrike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Interface web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Conclusion</a:t>
                      </a:r>
                      <a:endParaRPr lang="fr-FR" sz="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76200" marB="76200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5150459"/>
                  </a:ext>
                </a:extLst>
              </a:tr>
            </a:tbl>
          </a:graphicData>
        </a:graphic>
      </p:graphicFrame>
      <p:sp>
        <p:nvSpPr>
          <p:cNvPr id="9" name="Shape 122"/>
          <p:cNvSpPr txBox="1"/>
          <p:nvPr/>
        </p:nvSpPr>
        <p:spPr>
          <a:xfrm>
            <a:off x="1261921" y="1840581"/>
            <a:ext cx="7344815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Fonctionnement de la ligne :</a:t>
            </a:r>
          </a:p>
          <a:p>
            <a:pPr marL="457200" marR="0" lvl="1" indent="0" algn="l" rtl="0">
              <a:spcBef>
                <a:spcPts val="0"/>
              </a:spcBef>
              <a:buNone/>
            </a:pPr>
            <a:endParaRPr sz="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0150" marR="0" lvl="2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Etapes</a:t>
            </a:r>
          </a:p>
          <a:p>
            <a:pPr marL="1200150" marR="0" lvl="2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Transitions</a:t>
            </a:r>
          </a:p>
          <a:p>
            <a:pPr marL="1200150" marR="0" lvl="2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Shape 1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2732" y="3498158"/>
            <a:ext cx="1800199" cy="295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3140968"/>
            <a:ext cx="15049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droit avec flèche 11"/>
          <p:cNvCxnSpPr/>
          <p:nvPr/>
        </p:nvCxnSpPr>
        <p:spPr>
          <a:xfrm>
            <a:off x="3510120" y="4784042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581558" y="4343272"/>
            <a:ext cx="189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>
                <a:solidFill>
                  <a:schemeClr val="tx2"/>
                </a:solidFill>
              </a:rPr>
              <a:t>Traduction</a:t>
            </a:r>
            <a:r>
              <a:rPr lang="es-ES_tradnl" dirty="0">
                <a:solidFill>
                  <a:schemeClr val="tx2"/>
                </a:solidFill>
              </a:rPr>
              <a:t> en LIST</a:t>
            </a:r>
          </a:p>
        </p:txBody>
      </p:sp>
    </p:spTree>
    <p:extLst>
      <p:ext uri="{BB962C8B-B14F-4D97-AF65-F5344CB8AC3E}">
        <p14:creationId xmlns:p14="http://schemas.microsoft.com/office/powerpoint/2010/main" val="15586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1380</Words>
  <Application>Microsoft Office PowerPoint</Application>
  <PresentationFormat>Affichage à l'écran (4:3)</PresentationFormat>
  <Paragraphs>561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Andalus</vt:lpstr>
      <vt:lpstr>Arial</vt:lpstr>
      <vt:lpstr>Calibri</vt:lpstr>
      <vt:lpstr>Noto Sans Symbols</vt:lpstr>
      <vt:lpstr>Wingdings</vt:lpstr>
      <vt:lpstr>Thème Office</vt:lpstr>
      <vt:lpstr>Présentation PowerPoint</vt:lpstr>
      <vt:lpstr>Présentation PowerPoint</vt:lpstr>
      <vt:lpstr>Sommaire</vt:lpstr>
      <vt:lpstr>Présentation PowerPoint</vt:lpstr>
      <vt:lpstr>La maquette</vt:lpstr>
      <vt:lpstr>Présentation PowerPoint</vt:lpstr>
      <vt:lpstr>Cahier des charges</vt:lpstr>
      <vt:lpstr>Présentation PowerPoint</vt:lpstr>
      <vt:lpstr>GRAFCET</vt:lpstr>
      <vt:lpstr>Présentation PowerPoint</vt:lpstr>
      <vt:lpstr>Sémaphores</vt:lpstr>
      <vt:lpstr>Présentation PowerPoint</vt:lpstr>
      <vt:lpstr>Détection des défauts</vt:lpstr>
      <vt:lpstr>Présentation PowerPoint</vt:lpstr>
      <vt:lpstr>Calcul des défauts</vt:lpstr>
      <vt:lpstr>Présentation PowerPoint</vt:lpstr>
      <vt:lpstr>Présentation du robot</vt:lpstr>
      <vt:lpstr>Présentation PowerPoint</vt:lpstr>
      <vt:lpstr>Les mouvements</vt:lpstr>
      <vt:lpstr>Présentation PowerPoint</vt:lpstr>
      <vt:lpstr>Présentation PowerPoint</vt:lpstr>
      <vt:lpstr>Présentation PowerPoint</vt:lpstr>
      <vt:lpstr>Présentation PowerPoint</vt:lpstr>
      <vt:lpstr>Récupération de données</vt:lpstr>
      <vt:lpstr>Interface web</vt:lpstr>
      <vt:lpstr>Interface web</vt:lpstr>
      <vt:lpstr>Interface web</vt:lpstr>
      <vt:lpstr>Présentation PowerPoint</vt:lpstr>
      <vt:lpstr>Présentation PowerPoint</vt:lpstr>
      <vt:lpstr>Présentation PowerPoint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usrlocal</dc:creator>
  <cp:lastModifiedBy>Dell Pc</cp:lastModifiedBy>
  <cp:revision>57</cp:revision>
  <dcterms:created xsi:type="dcterms:W3CDTF">2016-04-27T12:13:48Z</dcterms:created>
  <dcterms:modified xsi:type="dcterms:W3CDTF">2016-04-30T18:53:24Z</dcterms:modified>
</cp:coreProperties>
</file>